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6"/>
  </p:handoutMasterIdLst>
  <p:sldIdLst>
    <p:sldId id="256" r:id="rId2"/>
    <p:sldId id="257" r:id="rId3"/>
    <p:sldId id="273" r:id="rId4"/>
    <p:sldId id="258" r:id="rId5"/>
    <p:sldId id="285" r:id="rId6"/>
    <p:sldId id="259" r:id="rId7"/>
    <p:sldId id="267" r:id="rId8"/>
    <p:sldId id="277" r:id="rId9"/>
    <p:sldId id="278" r:id="rId10"/>
    <p:sldId id="260" r:id="rId11"/>
    <p:sldId id="279" r:id="rId12"/>
    <p:sldId id="280" r:id="rId13"/>
    <p:sldId id="281" r:id="rId14"/>
    <p:sldId id="282" r:id="rId15"/>
    <p:sldId id="283" r:id="rId16"/>
    <p:sldId id="284" r:id="rId17"/>
    <p:sldId id="268" r:id="rId18"/>
    <p:sldId id="262" r:id="rId19"/>
    <p:sldId id="263" r:id="rId20"/>
    <p:sldId id="265" r:id="rId21"/>
    <p:sldId id="286" r:id="rId22"/>
    <p:sldId id="276" r:id="rId23"/>
    <p:sldId id="287" r:id="rId24"/>
    <p:sldId id="28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insteama\Documents\ACR%20Growth%20Example%20data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grinsteama\Documents\ACR%20Growth%20Example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Iowa Assessment Standard</a:t>
            </a:r>
            <a:r>
              <a:rPr lang="en-US" sz="1600" baseline="0"/>
              <a:t> Scores Needed to be On Trajectory for College Readiness</a:t>
            </a:r>
          </a:p>
        </c:rich>
      </c:tx>
      <c:layout>
        <c:manualLayout>
          <c:xMode val="edge"/>
          <c:yMode val="edge"/>
          <c:x val="0.10565275231007083"/>
          <c:y val="3.4408602150537634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Sheet1!$A$35</c:f>
              <c:strCache>
                <c:ptCount val="1"/>
                <c:pt idx="0">
                  <c:v>Student A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Sheet1!$B$34:$D$34</c:f>
              <c:strCache>
                <c:ptCount val="3"/>
                <c:pt idx="0">
                  <c:v>10th Grade</c:v>
                </c:pt>
                <c:pt idx="1">
                  <c:v>11th Grade</c:v>
                </c:pt>
                <c:pt idx="2">
                  <c:v>12th Grade</c:v>
                </c:pt>
              </c:strCache>
            </c:strRef>
          </c:cat>
          <c:val>
            <c:numRef>
              <c:f>Sheet1!$B$35:$D$35</c:f>
              <c:numCache>
                <c:formatCode>General</c:formatCode>
                <c:ptCount val="3"/>
                <c:pt idx="0">
                  <c:v>146</c:v>
                </c:pt>
                <c:pt idx="1">
                  <c:v>226</c:v>
                </c:pt>
                <c:pt idx="2">
                  <c:v>306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Sheet1!$A$36</c:f>
              <c:strCache>
                <c:ptCount val="1"/>
                <c:pt idx="0">
                  <c:v>Student B</c:v>
                </c:pt>
              </c:strCache>
            </c:strRef>
          </c:tx>
          <c:marker>
            <c:symbol val="diamond"/>
            <c:size val="5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Sheet1!$B$34:$D$34</c:f>
              <c:strCache>
                <c:ptCount val="3"/>
                <c:pt idx="0">
                  <c:v>10th Grade</c:v>
                </c:pt>
                <c:pt idx="1">
                  <c:v>11th Grade</c:v>
                </c:pt>
                <c:pt idx="2">
                  <c:v>12th Grade</c:v>
                </c:pt>
              </c:strCache>
            </c:strRef>
          </c:cat>
          <c:val>
            <c:numRef>
              <c:f>Sheet1!$B$36:$D$36</c:f>
              <c:numCache>
                <c:formatCode>General</c:formatCode>
                <c:ptCount val="3"/>
                <c:pt idx="0">
                  <c:v>302</c:v>
                </c:pt>
                <c:pt idx="1">
                  <c:v>309</c:v>
                </c:pt>
                <c:pt idx="2">
                  <c:v>309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393156688"/>
        <c:axId val="-263253728"/>
      </c:lineChart>
      <c:catAx>
        <c:axId val="-3931566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63253728"/>
        <c:crosses val="autoZero"/>
        <c:auto val="1"/>
        <c:lblAlgn val="ctr"/>
        <c:lblOffset val="100"/>
        <c:noMultiLvlLbl val="0"/>
      </c:catAx>
      <c:valAx>
        <c:axId val="-26325372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-39315668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Growth in Standard Scores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4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Sheet1!$A$49:$B$54</c:f>
              <c:multiLvlStrCache>
                <c:ptCount val="6"/>
                <c:lvl>
                  <c:pt idx="0">
                    <c:v>College Readiness Growth</c:v>
                  </c:pt>
                  <c:pt idx="1">
                    <c:v>Actual Growth</c:v>
                  </c:pt>
                  <c:pt idx="2">
                    <c:v>Average Growth</c:v>
                  </c:pt>
                  <c:pt idx="3">
                    <c:v>College Readiness Growth</c:v>
                  </c:pt>
                  <c:pt idx="4">
                    <c:v>Actual Growth</c:v>
                  </c:pt>
                  <c:pt idx="5">
                    <c:v>Average Growth</c:v>
                  </c:pt>
                </c:lvl>
                <c:lvl>
                  <c:pt idx="0">
                    <c:v>Student A</c:v>
                  </c:pt>
                  <c:pt idx="3">
                    <c:v>Student B</c:v>
                  </c:pt>
                </c:lvl>
              </c:multiLvlStrCache>
            </c:multiLvlStrRef>
          </c:cat>
          <c:val>
            <c:numRef>
              <c:f>Sheet1!$C$49:$C$54</c:f>
              <c:numCache>
                <c:formatCode>General</c:formatCode>
                <c:ptCount val="6"/>
                <c:pt idx="0">
                  <c:v>80</c:v>
                </c:pt>
                <c:pt idx="1">
                  <c:v>69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-263265152"/>
        <c:axId val="-263256992"/>
      </c:barChart>
      <c:catAx>
        <c:axId val="-2632651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63256992"/>
        <c:crosses val="autoZero"/>
        <c:auto val="1"/>
        <c:lblAlgn val="ctr"/>
        <c:lblOffset val="100"/>
        <c:noMultiLvlLbl val="0"/>
      </c:catAx>
      <c:valAx>
        <c:axId val="-26325699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-2632651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0.29868</cdr:x>
      <cdr:y>0.18573</cdr:y>
    </cdr:from>
    <cdr:to>
      <cdr:x>0.39034</cdr:x>
      <cdr:y>0.3142</cdr:y>
    </cdr:to>
    <cdr:cxnSp macro="">
      <cdr:nvCxnSpPr>
        <cdr:cNvPr id="2" name="Straight Arrow Connector 1"/>
        <cdr:cNvCxnSpPr/>
      </cdr:nvCxnSpPr>
      <cdr:spPr>
        <a:xfrm xmlns:a="http://schemas.openxmlformats.org/drawingml/2006/main" flipH="1">
          <a:off x="1354585" y="497237"/>
          <a:ext cx="415694" cy="343935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F5B03C-04E8-4C91-8773-6AFFD5EBF9AE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9BE4B-B324-4C12-B88F-B0221269F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015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MPS-Background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14412"/>
            <a:ext cx="7772400" cy="1470025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282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8" name="Picture 7" descr="DMPS logo 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395" y="5440791"/>
            <a:ext cx="1106479" cy="46472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5071" y="6106830"/>
            <a:ext cx="1716827" cy="441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964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457200" y="2198689"/>
            <a:ext cx="8229600" cy="3944936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1473204"/>
            <a:ext cx="8229600" cy="555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42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643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45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453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ransition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08340"/>
            <a:ext cx="7772400" cy="633412"/>
          </a:xfrm>
        </p:spPr>
        <p:txBody>
          <a:bodyPr anchor="b">
            <a:normAutofit/>
          </a:bodyPr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1091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/>
          <a:lstStyle/>
          <a:p>
            <a:fld id="{6670ABED-EE43-40FD-8648-D73DF87DA559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</p:spPr>
        <p:txBody>
          <a:bodyPr/>
          <a:lstStyle/>
          <a:p>
            <a:fld id="{2C3A6F9A-B7CD-4255-BA7B-D88509173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958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ill Sans MT"/>
                <a:cs typeface="Gill Sans MT"/>
              </a:defRPr>
            </a:lvl1pPr>
            <a:lvl2pPr>
              <a:defRPr>
                <a:latin typeface="Gill Sans MT"/>
                <a:cs typeface="Gill Sans MT"/>
              </a:defRPr>
            </a:lvl2pPr>
            <a:lvl3pPr>
              <a:defRPr>
                <a:latin typeface="Gill Sans MT"/>
                <a:cs typeface="Gill Sans MT"/>
              </a:defRPr>
            </a:lvl3pPr>
            <a:lvl4pPr>
              <a:defRPr>
                <a:latin typeface="Gill Sans MT"/>
                <a:cs typeface="Gill Sans MT"/>
              </a:defRPr>
            </a:lvl4pPr>
            <a:lvl5pPr>
              <a:defRPr>
                <a:latin typeface="Gill Sans MT"/>
                <a:cs typeface="Gill Sans M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893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Gill Sans MT"/>
                <a:cs typeface="Gill Sans MT"/>
              </a:defRPr>
            </a:lvl1pPr>
            <a:lvl2pPr>
              <a:defRPr sz="2400">
                <a:latin typeface="Gill Sans MT"/>
                <a:cs typeface="Gill Sans MT"/>
              </a:defRPr>
            </a:lvl2pPr>
            <a:lvl3pPr>
              <a:defRPr sz="2000">
                <a:latin typeface="Gill Sans MT"/>
                <a:cs typeface="Gill Sans MT"/>
              </a:defRPr>
            </a:lvl3pPr>
            <a:lvl4pPr>
              <a:defRPr sz="1800">
                <a:latin typeface="Gill Sans MT"/>
                <a:cs typeface="Gill Sans MT"/>
              </a:defRPr>
            </a:lvl4pPr>
            <a:lvl5pPr>
              <a:defRPr sz="1800">
                <a:latin typeface="Gill Sans MT"/>
                <a:cs typeface="Gill Sans M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Gill Sans MT"/>
                <a:cs typeface="Gill Sans MT"/>
              </a:defRPr>
            </a:lvl1pPr>
            <a:lvl2pPr>
              <a:defRPr sz="2400">
                <a:latin typeface="Gill Sans MT"/>
                <a:cs typeface="Gill Sans MT"/>
              </a:defRPr>
            </a:lvl2pPr>
            <a:lvl3pPr>
              <a:defRPr sz="2000">
                <a:latin typeface="Gill Sans MT"/>
                <a:cs typeface="Gill Sans MT"/>
              </a:defRPr>
            </a:lvl3pPr>
            <a:lvl4pPr>
              <a:defRPr sz="1800">
                <a:latin typeface="Gill Sans MT"/>
                <a:cs typeface="Gill Sans MT"/>
              </a:defRPr>
            </a:lvl4pPr>
            <a:lvl5pPr>
              <a:defRPr sz="1800">
                <a:latin typeface="Gill Sans MT"/>
                <a:cs typeface="Gill Sans M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604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417638"/>
            <a:ext cx="3286125" cy="2320925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0" y="3841749"/>
            <a:ext cx="3286125" cy="2357437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3698875" y="1417638"/>
            <a:ext cx="4987926" cy="47815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91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-1" y="1417638"/>
            <a:ext cx="3286125" cy="478155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3698875" y="1417638"/>
            <a:ext cx="4987926" cy="4781548"/>
          </a:xfrm>
        </p:spPr>
        <p:txBody>
          <a:bodyPr/>
          <a:lstStyle>
            <a:lvl1pPr>
              <a:defRPr>
                <a:latin typeface="Gill Sans MT"/>
                <a:cs typeface="Gill Sans MT"/>
              </a:defRPr>
            </a:lvl1pPr>
            <a:lvl2pPr>
              <a:defRPr>
                <a:latin typeface="Gill Sans MT"/>
                <a:cs typeface="Gill Sans MT"/>
              </a:defRPr>
            </a:lvl2pPr>
            <a:lvl3pPr>
              <a:defRPr>
                <a:latin typeface="Gill Sans MT"/>
                <a:cs typeface="Gill Sans MT"/>
              </a:defRPr>
            </a:lvl3pPr>
            <a:lvl4pPr>
              <a:defRPr>
                <a:latin typeface="Gill Sans MT"/>
                <a:cs typeface="Gill Sans MT"/>
              </a:defRPr>
            </a:lvl4pPr>
            <a:lvl5pPr>
              <a:defRPr>
                <a:latin typeface="Gill Sans MT"/>
                <a:cs typeface="Gill Sans M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73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417638"/>
            <a:ext cx="4492625" cy="2519362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595812" y="1417638"/>
            <a:ext cx="4548188" cy="2519362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57200" y="4143376"/>
            <a:ext cx="8229600" cy="1595438"/>
          </a:xfrm>
        </p:spPr>
        <p:txBody>
          <a:bodyPr/>
          <a:lstStyle>
            <a:lvl1pPr>
              <a:defRPr>
                <a:latin typeface="Gill Sans MT"/>
                <a:cs typeface="Gill Sans MT"/>
              </a:defRPr>
            </a:lvl1pPr>
            <a:lvl2pPr>
              <a:defRPr>
                <a:latin typeface="Gill Sans MT"/>
                <a:cs typeface="Gill Sans MT"/>
              </a:defRPr>
            </a:lvl2pPr>
            <a:lvl3pPr>
              <a:defRPr>
                <a:latin typeface="Gill Sans MT"/>
                <a:cs typeface="Gill Sans MT"/>
              </a:defRPr>
            </a:lvl3pPr>
            <a:lvl4pPr>
              <a:defRPr>
                <a:latin typeface="Gill Sans MT"/>
                <a:cs typeface="Gill Sans MT"/>
              </a:defRPr>
            </a:lvl4pPr>
            <a:lvl5pPr>
              <a:defRPr>
                <a:latin typeface="Gill Sans MT"/>
                <a:cs typeface="Gill Sans M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971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57199" y="1417638"/>
            <a:ext cx="2614613" cy="2035175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182937" y="1417638"/>
            <a:ext cx="2746375" cy="2035175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040438" y="1417638"/>
            <a:ext cx="2646362" cy="2035175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3611563"/>
            <a:ext cx="8229600" cy="2547937"/>
          </a:xfrm>
        </p:spPr>
        <p:txBody>
          <a:bodyPr/>
          <a:lstStyle>
            <a:lvl1pPr>
              <a:defRPr>
                <a:latin typeface="Gill Sans MT"/>
                <a:cs typeface="Gill Sans MT"/>
              </a:defRPr>
            </a:lvl1pPr>
            <a:lvl2pPr>
              <a:defRPr>
                <a:latin typeface="Gill Sans MT"/>
                <a:cs typeface="Gill Sans MT"/>
              </a:defRPr>
            </a:lvl2pPr>
            <a:lvl3pPr>
              <a:defRPr>
                <a:latin typeface="Gill Sans MT"/>
                <a:cs typeface="Gill Sans MT"/>
              </a:defRPr>
            </a:lvl3pPr>
            <a:lvl4pPr>
              <a:defRPr>
                <a:latin typeface="Gill Sans MT"/>
                <a:cs typeface="Gill Sans MT"/>
              </a:defRPr>
            </a:lvl4pPr>
            <a:lvl5pPr>
              <a:defRPr>
                <a:latin typeface="Gill Sans MT"/>
                <a:cs typeface="Gill Sans M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247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57200" y="1417638"/>
            <a:ext cx="8229600" cy="4765675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380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563688"/>
            <a:ext cx="4027488" cy="4564062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4643438" y="1563688"/>
            <a:ext cx="4043361" cy="456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883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MPS-Background-2.jp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302374"/>
            <a:ext cx="9144000" cy="555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9" name="Picture 8" descr="DMPS logo .jpg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771" y="6390010"/>
            <a:ext cx="765166" cy="321370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293148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457200" rtl="0" eaLnBrk="1" latinLnBrk="0" hangingPunct="1">
        <a:spcBef>
          <a:spcPct val="0"/>
        </a:spcBef>
        <a:buNone/>
        <a:defRPr sz="3600" b="1" i="0" kern="1200">
          <a:solidFill>
            <a:schemeClr val="bg1"/>
          </a:solidFill>
          <a:latin typeface="Gill Sans MT"/>
          <a:ea typeface="+mj-ea"/>
          <a:cs typeface="Gill Sans MT"/>
        </a:defRPr>
      </a:lvl1pPr>
    </p:titleStyle>
    <p:bodyStyle>
      <a:lvl1pPr marL="347472" indent="-342900" algn="l" defTabSz="457200" rtl="0" eaLnBrk="1" latinLnBrk="0" hangingPunct="1">
        <a:spcBef>
          <a:spcPts val="500"/>
        </a:spcBef>
        <a:spcAft>
          <a:spcPts val="800"/>
        </a:spcAft>
        <a:buFont typeface="Arial"/>
        <a:buChar char="•"/>
        <a:defRPr sz="3200" kern="1200">
          <a:solidFill>
            <a:srgbClr val="626262"/>
          </a:solidFill>
          <a:latin typeface="Gill Sans MT"/>
          <a:ea typeface="+mn-ea"/>
          <a:cs typeface="Gill Sans MT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626262"/>
          </a:solidFill>
          <a:latin typeface="Gill Sans"/>
          <a:ea typeface="+mn-ea"/>
          <a:cs typeface="Gill San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626262"/>
          </a:solidFill>
          <a:latin typeface="Gill Sans"/>
          <a:ea typeface="+mn-ea"/>
          <a:cs typeface="Gill San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626262"/>
          </a:solidFill>
          <a:latin typeface="Gill Sans"/>
          <a:ea typeface="+mn-ea"/>
          <a:cs typeface="Gill San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626262"/>
          </a:solidFill>
          <a:latin typeface="Gill Sans"/>
          <a:ea typeface="+mn-ea"/>
          <a:cs typeface="Gill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cateiowa.gov/schoolreportcar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Iowa</a:t>
            </a:r>
            <a:r>
              <a:rPr lang="en-US" dirty="0"/>
              <a:t> </a:t>
            </a:r>
            <a:r>
              <a:rPr lang="en-US" dirty="0" smtClean="0"/>
              <a:t>School Report Card </a:t>
            </a:r>
            <a:br>
              <a:rPr lang="en-US" dirty="0" smtClean="0"/>
            </a:br>
            <a:r>
              <a:rPr lang="en-US" sz="3600" dirty="0" smtClean="0"/>
              <a:t>(Attendance Center Rankings)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December </a:t>
            </a:r>
            <a:r>
              <a:rPr lang="en-US" smtClean="0"/>
              <a:t>3,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53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and Career Ready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New growth towards college readiness model designed by the IDE</a:t>
            </a:r>
          </a:p>
          <a:p>
            <a:r>
              <a:rPr lang="en-US" dirty="0"/>
              <a:t>Calculated for reading and mathematics using Iowa Assessment </a:t>
            </a:r>
            <a:r>
              <a:rPr lang="en-US" dirty="0" smtClean="0"/>
              <a:t>scores for grades 4-8 &amp; 11 (only calculated for students with 2 data points; student must be FAY the 2</a:t>
            </a:r>
            <a:r>
              <a:rPr lang="en-US" baseline="30000" dirty="0" smtClean="0"/>
              <a:t>nd</a:t>
            </a:r>
            <a:r>
              <a:rPr lang="en-US" dirty="0" smtClean="0"/>
              <a:t> year)</a:t>
            </a:r>
            <a:endParaRPr lang="en-US" dirty="0"/>
          </a:p>
          <a:p>
            <a:r>
              <a:rPr lang="en-US" dirty="0" smtClean="0"/>
              <a:t>Net </a:t>
            </a:r>
            <a:r>
              <a:rPr lang="en-US" dirty="0"/>
              <a:t>gain in standard score a student needs to make to be on target for hitting college readiness by the end of their high school </a:t>
            </a:r>
            <a:r>
              <a:rPr lang="en-US" dirty="0" smtClean="0"/>
              <a:t>career</a:t>
            </a:r>
          </a:p>
          <a:p>
            <a:r>
              <a:rPr lang="en-US" dirty="0" smtClean="0"/>
              <a:t>If student is already at target, they must make typical growth</a:t>
            </a:r>
          </a:p>
        </p:txBody>
      </p:sp>
    </p:spTree>
    <p:extLst>
      <p:ext uri="{BB962C8B-B14F-4D97-AF65-F5344CB8AC3E}">
        <p14:creationId xmlns:p14="http://schemas.microsoft.com/office/powerpoint/2010/main" val="352369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College and Career Ready Growth: DMPS 4</a:t>
            </a:r>
            <a:r>
              <a:rPr lang="en-US" baseline="30000" dirty="0" smtClean="0"/>
              <a:t>th</a:t>
            </a:r>
            <a:r>
              <a:rPr lang="en-US" dirty="0" smtClean="0"/>
              <a:t> Grade Student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16"/>
          <a:stretch/>
        </p:blipFill>
        <p:spPr bwMode="auto">
          <a:xfrm>
            <a:off x="326098" y="1467187"/>
            <a:ext cx="6172200" cy="51815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931619" y="4823052"/>
            <a:ext cx="3078878" cy="970415"/>
            <a:chOff x="258792" y="-2048"/>
            <a:chExt cx="1900987" cy="645629"/>
          </a:xfrm>
        </p:grpSpPr>
        <p:sp>
          <p:nvSpPr>
            <p:cNvPr id="7" name="Right Triangle 6"/>
            <p:cNvSpPr/>
            <p:nvPr/>
          </p:nvSpPr>
          <p:spPr>
            <a:xfrm>
              <a:off x="1699404" y="0"/>
              <a:ext cx="460375" cy="181610"/>
            </a:xfrm>
            <a:prstGeom prst="rtTriangl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273320" y="17251"/>
              <a:ext cx="1656271" cy="184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effectLst/>
                  <a:latin typeface="Garamond"/>
                  <a:ea typeface="Calibri"/>
                  <a:cs typeface="Times New Roman"/>
                </a:rPr>
                <a:t>Range of gain needed for growth</a:t>
              </a:r>
              <a:endParaRPr lang="en-US" dirty="0">
                <a:effectLst/>
                <a:latin typeface="Garamond"/>
                <a:ea typeface="Calibri"/>
                <a:cs typeface="Times New Roman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1621766" y="0"/>
              <a:ext cx="0" cy="219075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258792" y="336430"/>
              <a:ext cx="1492370" cy="307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effectLst/>
                  <a:latin typeface="Garamond"/>
                  <a:ea typeface="Calibri"/>
                  <a:cs typeface="Times New Roman"/>
                </a:rPr>
                <a:t>Students with increased growth expectations</a:t>
              </a:r>
              <a:endParaRPr lang="en-US" dirty="0">
                <a:effectLst/>
                <a:latin typeface="Garamond"/>
                <a:ea typeface="Calibri"/>
                <a:cs typeface="Times New Roman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1449237" y="181154"/>
              <a:ext cx="306705" cy="20955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1687009" y="-2048"/>
              <a:ext cx="467995" cy="306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>
                  <a:effectLst/>
                  <a:latin typeface="Garamond"/>
                  <a:ea typeface="Calibri"/>
                  <a:cs typeface="Times New Roman"/>
                </a:rPr>
                <a:t>4%</a:t>
              </a:r>
              <a:endParaRPr lang="en-US" sz="2400" dirty="0">
                <a:effectLst/>
                <a:latin typeface="Garamond"/>
                <a:ea typeface="Calibri"/>
                <a:cs typeface="Times New Roman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791200" y="2312902"/>
            <a:ext cx="2667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gain in standard score needed to make growth varies from 15 to 20 standard scores based on the student’s previous year (2013) standard score</a:t>
            </a:r>
            <a:r>
              <a:rPr lang="en-US" sz="1600" dirty="0" smtClean="0"/>
              <a:t>.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Among the students who did not make growth according to the </a:t>
            </a:r>
            <a:r>
              <a:rPr lang="en-US" sz="1600" dirty="0" smtClean="0"/>
              <a:t>model</a:t>
            </a:r>
            <a:r>
              <a:rPr lang="en-US" sz="1600" dirty="0"/>
              <a:t>, </a:t>
            </a:r>
            <a:r>
              <a:rPr lang="en-US" sz="1600" b="1" dirty="0"/>
              <a:t>4 percent</a:t>
            </a:r>
            <a:r>
              <a:rPr lang="en-US" sz="1600" dirty="0"/>
              <a:t> met or exceeded a standard score gain of 15, the gain expected of high achieving students in the </a:t>
            </a:r>
            <a:r>
              <a:rPr lang="en-US" sz="1600" dirty="0" smtClean="0"/>
              <a:t>model</a:t>
            </a:r>
            <a:r>
              <a:rPr lang="en-US" sz="1600" dirty="0"/>
              <a:t>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9232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College and Career Ready Growth: DMPS 7</a:t>
            </a:r>
            <a:r>
              <a:rPr lang="en-US" baseline="30000" dirty="0" smtClean="0"/>
              <a:t>th</a:t>
            </a:r>
            <a:r>
              <a:rPr lang="en-US" dirty="0" smtClean="0"/>
              <a:t> Grade Student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55"/>
          <a:stretch/>
        </p:blipFill>
        <p:spPr bwMode="auto">
          <a:xfrm>
            <a:off x="304800" y="1371600"/>
            <a:ext cx="6400800" cy="526429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838200" y="4572001"/>
            <a:ext cx="3529305" cy="1443941"/>
            <a:chOff x="89316" y="-109044"/>
            <a:chExt cx="2068389" cy="977270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1295078" y="-109044"/>
              <a:ext cx="0" cy="51862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ight Triangle 6"/>
            <p:cNvSpPr/>
            <p:nvPr/>
          </p:nvSpPr>
          <p:spPr>
            <a:xfrm>
              <a:off x="1374991" y="-109044"/>
              <a:ext cx="782714" cy="518620"/>
            </a:xfrm>
            <a:prstGeom prst="rtTriangl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89316" y="555768"/>
              <a:ext cx="1402933" cy="3124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effectLst/>
                  <a:latin typeface="Garamond"/>
                  <a:ea typeface="Calibri"/>
                  <a:cs typeface="Times New Roman"/>
                </a:rPr>
                <a:t>Students with increased growth expectations</a:t>
              </a:r>
              <a:endParaRPr lang="en-US" dirty="0">
                <a:effectLst/>
                <a:latin typeface="Garamond"/>
                <a:ea typeface="Calibri"/>
                <a:cs typeface="Times New Roman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1221639" y="409651"/>
              <a:ext cx="306705" cy="20955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223289" y="-32728"/>
              <a:ext cx="998350" cy="401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effectLst/>
                  <a:latin typeface="Garamond"/>
                  <a:ea typeface="Calibri"/>
                  <a:cs typeface="Times New Roman"/>
                </a:rPr>
                <a:t>Range of gain needed for growth</a:t>
              </a:r>
              <a:endParaRPr lang="en-US" dirty="0">
                <a:effectLst/>
                <a:latin typeface="Garamond"/>
                <a:ea typeface="Calibri"/>
                <a:cs typeface="Times New Roman"/>
              </a:endParaRPr>
            </a:p>
          </p:txBody>
        </p:sp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1448410" y="168250"/>
              <a:ext cx="534009" cy="249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>
                  <a:effectLst/>
                  <a:latin typeface="Garamond"/>
                  <a:ea typeface="Calibri"/>
                  <a:cs typeface="Times New Roman"/>
                </a:rPr>
                <a:t>26</a:t>
              </a:r>
              <a:r>
                <a:rPr lang="en-US" b="1" dirty="0">
                  <a:effectLst/>
                  <a:latin typeface="Garamond"/>
                  <a:ea typeface="Calibri"/>
                  <a:cs typeface="Times New Roman"/>
                </a:rPr>
                <a:t>%</a:t>
              </a:r>
              <a:endParaRPr lang="en-US" sz="2400" dirty="0">
                <a:effectLst/>
                <a:latin typeface="Garamond"/>
                <a:ea typeface="Calibri"/>
                <a:cs typeface="Times New Roman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791200" y="2312902"/>
            <a:ext cx="2667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gain in standard score needed to make growth varies from </a:t>
            </a:r>
            <a:r>
              <a:rPr lang="en-US" sz="1600" dirty="0" smtClean="0"/>
              <a:t>12 </a:t>
            </a:r>
            <a:r>
              <a:rPr lang="en-US" sz="1600" dirty="0"/>
              <a:t>to </a:t>
            </a:r>
            <a:r>
              <a:rPr lang="en-US" sz="1600" dirty="0" smtClean="0"/>
              <a:t>25 </a:t>
            </a:r>
            <a:r>
              <a:rPr lang="en-US" sz="1600" dirty="0"/>
              <a:t>standard scores based on the student’s previous year (2013) standard score</a:t>
            </a:r>
            <a:r>
              <a:rPr lang="en-US" sz="1600" dirty="0" smtClean="0"/>
              <a:t>.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Among the students who did not make growth according to the </a:t>
            </a:r>
            <a:r>
              <a:rPr lang="en-US" sz="1600" dirty="0" smtClean="0"/>
              <a:t>model</a:t>
            </a:r>
            <a:r>
              <a:rPr lang="en-US" sz="1600" dirty="0"/>
              <a:t>, </a:t>
            </a:r>
            <a:r>
              <a:rPr lang="en-US" sz="1600" b="1" dirty="0" smtClean="0"/>
              <a:t>26 </a:t>
            </a:r>
            <a:r>
              <a:rPr lang="en-US" sz="1600" b="1" dirty="0"/>
              <a:t>percent</a:t>
            </a:r>
            <a:r>
              <a:rPr lang="en-US" sz="1600" dirty="0"/>
              <a:t> met or exceeded a standard score gain of </a:t>
            </a:r>
            <a:r>
              <a:rPr lang="en-US" sz="1600" dirty="0" smtClean="0"/>
              <a:t>12, </a:t>
            </a:r>
            <a:r>
              <a:rPr lang="en-US" sz="1600" dirty="0"/>
              <a:t>the gain expected of high achieving students in </a:t>
            </a:r>
            <a:r>
              <a:rPr lang="en-US" sz="1600" dirty="0" smtClean="0"/>
              <a:t>the </a:t>
            </a:r>
            <a:r>
              <a:rPr lang="en-US" sz="1600" dirty="0"/>
              <a:t>model.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3543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College and Career Ready Growth: DMPS 11</a:t>
            </a:r>
            <a:r>
              <a:rPr lang="en-US" baseline="30000" dirty="0" smtClean="0"/>
              <a:t>th</a:t>
            </a:r>
            <a:r>
              <a:rPr lang="en-US" dirty="0" smtClean="0"/>
              <a:t> Grade Student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80"/>
          <a:stretch/>
        </p:blipFill>
        <p:spPr bwMode="auto">
          <a:xfrm>
            <a:off x="304800" y="1295400"/>
            <a:ext cx="6553200" cy="5257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990600" y="3048000"/>
            <a:ext cx="3669497" cy="2750820"/>
            <a:chOff x="0" y="0"/>
            <a:chExt cx="2384070" cy="1989353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1141171" y="0"/>
              <a:ext cx="7620" cy="181356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ight Triangle 6"/>
            <p:cNvSpPr/>
            <p:nvPr/>
          </p:nvSpPr>
          <p:spPr>
            <a:xfrm>
              <a:off x="1221639" y="7315"/>
              <a:ext cx="1162431" cy="1806245"/>
            </a:xfrm>
            <a:prstGeom prst="rtTriangl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0" y="1404518"/>
              <a:ext cx="1221105" cy="5848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effectLst/>
                  <a:latin typeface="Garamond"/>
                  <a:ea typeface="Calibri"/>
                  <a:cs typeface="Times New Roman"/>
                </a:rPr>
                <a:t>Students with increased growth expectations</a:t>
              </a:r>
              <a:endParaRPr lang="en-US" dirty="0">
                <a:effectLst/>
                <a:latin typeface="Garamond"/>
                <a:ea typeface="Calibri"/>
                <a:cs typeface="Times New Roman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921715" y="1667865"/>
              <a:ext cx="296342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0" y="577900"/>
              <a:ext cx="1148486" cy="541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effectLst/>
                  <a:latin typeface="Garamond"/>
                  <a:ea typeface="Calibri"/>
                  <a:cs typeface="Times New Roman"/>
                </a:rPr>
                <a:t>Range of gain needed for growth</a:t>
              </a:r>
              <a:endParaRPr lang="en-US" dirty="0">
                <a:effectLst/>
                <a:latin typeface="Garamond"/>
                <a:ea typeface="Calibri"/>
                <a:cs typeface="Times New Roman"/>
              </a:endParaRPr>
            </a:p>
          </p:txBody>
        </p:sp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1280160" y="1609344"/>
              <a:ext cx="467995" cy="306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>
                  <a:effectLst/>
                  <a:latin typeface="Garamond"/>
                  <a:ea typeface="Calibri"/>
                  <a:cs typeface="Times New Roman"/>
                </a:rPr>
                <a:t>38%</a:t>
              </a:r>
              <a:endParaRPr lang="en-US" sz="2000" dirty="0">
                <a:effectLst/>
                <a:latin typeface="Garamond"/>
                <a:ea typeface="Calibri"/>
                <a:cs typeface="Times New Roman"/>
              </a:endParaRPr>
            </a:p>
          </p:txBody>
        </p:sp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1236269" y="826617"/>
              <a:ext cx="467995" cy="306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>
                  <a:solidFill>
                    <a:srgbClr val="808080"/>
                  </a:solidFill>
                  <a:effectLst/>
                  <a:latin typeface="Garamond"/>
                  <a:ea typeface="Calibri"/>
                  <a:cs typeface="Times New Roman"/>
                </a:rPr>
                <a:t>26%</a:t>
              </a:r>
              <a:endParaRPr lang="en-US" sz="2000" dirty="0">
                <a:effectLst/>
                <a:latin typeface="Garamond"/>
                <a:ea typeface="Calibri"/>
                <a:cs typeface="Times New Roman"/>
              </a:endParaRPr>
            </a:p>
          </p:txBody>
        </p:sp>
        <p:sp>
          <p:nvSpPr>
            <p:cNvPr id="13" name="Right Triangle 12"/>
            <p:cNvSpPr/>
            <p:nvPr/>
          </p:nvSpPr>
          <p:spPr>
            <a:xfrm>
              <a:off x="1236269" y="65836"/>
              <a:ext cx="994867" cy="1550263"/>
            </a:xfrm>
            <a:prstGeom prst="rtTriangle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15000" y="2133600"/>
            <a:ext cx="2743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The gain in standard score needed to make growth varies from 7</a:t>
            </a:r>
            <a:r>
              <a:rPr lang="en-US" sz="1500" dirty="0" smtClean="0"/>
              <a:t> </a:t>
            </a:r>
            <a:r>
              <a:rPr lang="en-US" sz="1500" dirty="0"/>
              <a:t>to </a:t>
            </a:r>
            <a:r>
              <a:rPr lang="en-US" sz="1500" dirty="0" smtClean="0"/>
              <a:t>80 </a:t>
            </a:r>
            <a:r>
              <a:rPr lang="en-US" sz="1500" dirty="0"/>
              <a:t>standard scores based on the student’s previous year (2013) standard score</a:t>
            </a:r>
            <a:r>
              <a:rPr lang="en-US" sz="1500" dirty="0" smtClean="0"/>
              <a:t>.</a:t>
            </a:r>
            <a:endParaRPr lang="en-US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 smtClean="0"/>
              <a:t>Among the students who did not make growth according to the model, </a:t>
            </a:r>
            <a:r>
              <a:rPr lang="en-US" sz="1500" b="1" dirty="0" smtClean="0"/>
              <a:t>38 percent </a:t>
            </a:r>
            <a:r>
              <a:rPr lang="en-US" sz="1500" dirty="0" smtClean="0"/>
              <a:t>met or exceeded a standard score gain of 7, the gain expected of high achieving students in the ACR model.  Additionally, </a:t>
            </a:r>
            <a:r>
              <a:rPr lang="en-US" sz="1500" b="1" dirty="0" smtClean="0"/>
              <a:t>26 percent</a:t>
            </a:r>
            <a:r>
              <a:rPr lang="en-US" sz="1500" dirty="0" smtClean="0"/>
              <a:t> (246 students) gained at least 14 standard score points, doubling the gains expected for high achieving students.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87069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College and Career Ready Growth: Student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029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Student A: Refugee from Burma, arrived as a 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grader in the summer of 2011.  At 10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grade, reading at a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grade level.  Must grow by 80 standard scores in her 11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grade year (over 11 times the average 11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grader) to make growth.</a:t>
            </a:r>
          </a:p>
          <a:p>
            <a:r>
              <a:rPr lang="en-US" sz="2000" dirty="0" smtClean="0"/>
              <a:t> Student B: Attended DMPS since kindergarten.  At 10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grade, reading at a post-secondary level.  Must grow by 7 standard scores in his 11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grade year (average growth) to make growth.</a:t>
            </a:r>
            <a:endParaRPr lang="en-US" sz="20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201383351"/>
              </p:ext>
            </p:extLst>
          </p:nvPr>
        </p:nvGraphicFramePr>
        <p:xfrm>
          <a:off x="1524000" y="3429762"/>
          <a:ext cx="5762625" cy="3105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760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College and Career Ready Growth: Student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105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Student A: </a:t>
            </a:r>
            <a:r>
              <a:rPr lang="en-US" sz="2000" dirty="0"/>
              <a:t>G</a:t>
            </a:r>
            <a:r>
              <a:rPr lang="en-US" sz="2000" dirty="0" smtClean="0"/>
              <a:t>rew by 69 standard scores, advancing from reading at a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grade level to reading at a 6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grade level.  Did not make growth</a:t>
            </a:r>
          </a:p>
          <a:p>
            <a:r>
              <a:rPr lang="en-US" sz="2000" dirty="0" smtClean="0"/>
              <a:t>Student B: Grew by 7 standard scores.  Makes growth while demonstrating only 10 percent of the growth of student A.</a:t>
            </a:r>
            <a:endParaRPr lang="en-US" sz="20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246378003"/>
              </p:ext>
            </p:extLst>
          </p:nvPr>
        </p:nvGraphicFramePr>
        <p:xfrm>
          <a:off x="914400" y="2694940"/>
          <a:ext cx="6563043" cy="3896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>
            <a:off x="5867400" y="5110660"/>
            <a:ext cx="418465" cy="35179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157754" y="4796335"/>
            <a:ext cx="14478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Garamond"/>
                <a:ea typeface="Calibri"/>
                <a:cs typeface="Times New Roman"/>
              </a:rPr>
              <a:t>Made growth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429000" y="3200400"/>
            <a:ext cx="1905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Garamond"/>
                <a:ea typeface="Calibri"/>
                <a:cs typeface="Times New Roman"/>
              </a:rPr>
              <a:t>Did not make growth</a:t>
            </a:r>
          </a:p>
        </p:txBody>
      </p:sp>
    </p:spTree>
    <p:extLst>
      <p:ext uri="{BB962C8B-B14F-4D97-AF65-F5344CB8AC3E}">
        <p14:creationId xmlns:p14="http://schemas.microsoft.com/office/powerpoint/2010/main" val="27275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Expected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The percentage of students making a year of academic growth in a year’s time on the reading and mathematics state accountability tests (known as typical growth in DMPS) (includes FAY students in grades 4-8 &amp; 11)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082115"/>
              </p:ext>
            </p:extLst>
          </p:nvPr>
        </p:nvGraphicFramePr>
        <p:xfrm>
          <a:off x="1371600" y="3530283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Mathematics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to 4</a:t>
                      </a:r>
                      <a:r>
                        <a:rPr lang="en-US" baseline="30000" dirty="0" smtClean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to 5</a:t>
                      </a:r>
                      <a:r>
                        <a:rPr lang="en-US" baseline="30000" dirty="0" smtClean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to 6</a:t>
                      </a:r>
                      <a:r>
                        <a:rPr lang="en-US" baseline="30000" dirty="0" smtClean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to 7</a:t>
                      </a:r>
                      <a:r>
                        <a:rPr lang="en-US" baseline="30000" dirty="0" smtClean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to 8</a:t>
                      </a:r>
                      <a:r>
                        <a:rPr lang="en-US" baseline="30000" dirty="0" smtClean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to 11</a:t>
                      </a:r>
                      <a:r>
                        <a:rPr lang="en-US" baseline="30000" dirty="0" smtClean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069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College &amp; Career Readiness Rates </a:t>
            </a:r>
            <a:br>
              <a:rPr lang="en-US" dirty="0" smtClean="0"/>
            </a:br>
            <a:r>
              <a:rPr lang="en-US" dirty="0" smtClean="0"/>
              <a:t>(MS &amp; HS Only)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</a:t>
            </a:r>
            <a:r>
              <a:rPr lang="en-US" sz="2400" dirty="0" smtClean="0"/>
              <a:t>ercentage </a:t>
            </a:r>
            <a:r>
              <a:rPr lang="en-US" sz="2400" dirty="0"/>
              <a:t>of students scoring at or above a level on the reading and mathematics </a:t>
            </a:r>
            <a:r>
              <a:rPr lang="en-US" sz="2400" dirty="0" smtClean="0"/>
              <a:t>Iowa Assessments </a:t>
            </a:r>
            <a:r>
              <a:rPr lang="en-US" sz="2400" dirty="0"/>
              <a:t>that predict a high probability of postsecondary success (middle and high schools only) (includes FAY students in grades 6-8, 10, &amp; 11)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444090"/>
              </p:ext>
            </p:extLst>
          </p:nvPr>
        </p:nvGraphicFramePr>
        <p:xfrm>
          <a:off x="1219200" y="3382963"/>
          <a:ext cx="68199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755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Grade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Reading (NSS)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Mathematics (NSS)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Grade</a:t>
                      </a:r>
                      <a:r>
                        <a:rPr lang="en-US" sz="2400" baseline="0" dirty="0" smtClean="0"/>
                        <a:t> 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Grade 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266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267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Grade 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279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279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Grade 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299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298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Grade 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02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Graduation Rate (HS Only)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5-year Cohort Rate: The percentage of ninth-grade students who finished high school within </a:t>
            </a:r>
            <a:r>
              <a:rPr lang="en-US" dirty="0" smtClean="0"/>
              <a:t>five years</a:t>
            </a:r>
          </a:p>
          <a:p>
            <a:r>
              <a:rPr lang="en-US" dirty="0" smtClean="0"/>
              <a:t>(FG + TIG) / (F + TI + TO)</a:t>
            </a:r>
            <a:endParaRPr lang="en-US" dirty="0"/>
          </a:p>
          <a:p>
            <a:r>
              <a:rPr lang="en-US" dirty="0"/>
              <a:t>For the graduating class of </a:t>
            </a:r>
            <a:r>
              <a:rPr lang="en-US" dirty="0" smtClean="0"/>
              <a:t>2013 (expected graduation year)</a:t>
            </a:r>
            <a:endParaRPr lang="en-US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dirty="0"/>
              <a:t>FG = First-time 9th grade students in fall of </a:t>
            </a:r>
            <a:r>
              <a:rPr lang="en-US" dirty="0" smtClean="0"/>
              <a:t>2009 </a:t>
            </a:r>
            <a:r>
              <a:rPr lang="en-US" dirty="0"/>
              <a:t>and graduated in 2014 or earlier </a:t>
            </a:r>
            <a:endParaRPr lang="en-US" dirty="0" smtClean="0"/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dirty="0" smtClean="0"/>
              <a:t>TIG </a:t>
            </a:r>
            <a:r>
              <a:rPr lang="en-US" dirty="0"/>
              <a:t>= Students who transferred in grades 9 to 12 and graduated in 2014 or earlier </a:t>
            </a:r>
            <a:endParaRPr lang="en-US" dirty="0" smtClean="0"/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dirty="0" smtClean="0"/>
              <a:t>F </a:t>
            </a:r>
            <a:r>
              <a:rPr lang="en-US" dirty="0"/>
              <a:t>= First-time 9th grade students in fall of </a:t>
            </a:r>
            <a:r>
              <a:rPr lang="en-US" dirty="0" smtClean="0"/>
              <a:t>2009 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dirty="0" smtClean="0"/>
              <a:t>TI </a:t>
            </a:r>
            <a:r>
              <a:rPr lang="en-US" dirty="0"/>
              <a:t>= Transferred in the first-time 9th graders’ cohort in grades 9 to 12 </a:t>
            </a:r>
            <a:endParaRPr lang="en-US" dirty="0" smtClean="0"/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dirty="0" smtClean="0"/>
              <a:t>TO </a:t>
            </a:r>
            <a:r>
              <a:rPr lang="en-US" dirty="0"/>
              <a:t>= Transfer out (including emigrates and deceased)</a:t>
            </a:r>
          </a:p>
        </p:txBody>
      </p:sp>
    </p:spTree>
    <p:extLst>
      <p:ext uri="{BB962C8B-B14F-4D97-AF65-F5344CB8AC3E}">
        <p14:creationId xmlns:p14="http://schemas.microsoft.com/office/powerpoint/2010/main" val="83120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Attendance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total number of days students were present divided by the total number enrolled, aggregated for all students in the school (grades K-12)</a:t>
            </a:r>
          </a:p>
        </p:txBody>
      </p:sp>
    </p:spTree>
    <p:extLst>
      <p:ext uri="{BB962C8B-B14F-4D97-AF65-F5344CB8AC3E}">
        <p14:creationId xmlns:p14="http://schemas.microsoft.com/office/powerpoint/2010/main" val="42552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Established by HF 215 of the 2013 legislative session</a:t>
            </a:r>
          </a:p>
          <a:p>
            <a:pPr lvl="1"/>
            <a:r>
              <a:rPr lang="en-US" sz="2000" dirty="0" smtClean="0"/>
              <a:t>Section 73 required the Iowa Department of Education (IDE) to develop a school performance system and report card for all attendance centers (schools)</a:t>
            </a:r>
          </a:p>
          <a:p>
            <a:r>
              <a:rPr lang="en-US" sz="2000" dirty="0" smtClean="0"/>
              <a:t>Rank </a:t>
            </a:r>
            <a:r>
              <a:rPr lang="en-US" sz="2000" dirty="0"/>
              <a:t>and classify schools into six </a:t>
            </a:r>
            <a:r>
              <a:rPr lang="en-US" sz="2000" dirty="0" smtClean="0"/>
              <a:t>categories using multiple measures</a:t>
            </a:r>
            <a:endParaRPr lang="en-US" sz="2000" dirty="0"/>
          </a:p>
          <a:p>
            <a:pPr lvl="1"/>
            <a:r>
              <a:rPr lang="en-US" sz="2000" dirty="0"/>
              <a:t>Exceptional</a:t>
            </a:r>
          </a:p>
          <a:p>
            <a:pPr lvl="1"/>
            <a:r>
              <a:rPr lang="en-US" sz="2000" dirty="0"/>
              <a:t>High performing</a:t>
            </a:r>
          </a:p>
          <a:p>
            <a:pPr lvl="1"/>
            <a:r>
              <a:rPr lang="en-US" sz="2000" dirty="0"/>
              <a:t>Commendable</a:t>
            </a:r>
          </a:p>
          <a:p>
            <a:pPr lvl="1"/>
            <a:r>
              <a:rPr lang="en-US" sz="2000" dirty="0"/>
              <a:t>Acceptable</a:t>
            </a:r>
          </a:p>
          <a:p>
            <a:pPr lvl="1"/>
            <a:r>
              <a:rPr lang="en-US" sz="2000" dirty="0"/>
              <a:t>Needs Improvement</a:t>
            </a:r>
          </a:p>
          <a:p>
            <a:pPr lvl="1"/>
            <a:r>
              <a:rPr lang="en-US" sz="2000" dirty="0" smtClean="0"/>
              <a:t>Priority</a:t>
            </a:r>
          </a:p>
          <a:p>
            <a:r>
              <a:rPr lang="en-US" sz="2000" dirty="0" smtClean="0"/>
              <a:t>IDE has branded this rating system as the Iowa School Report Card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9627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Retention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Will use data from the IDE’s annual staff data collection to match license (folder) numbers across years</a:t>
            </a:r>
          </a:p>
          <a:p>
            <a:r>
              <a:rPr lang="en-US" dirty="0"/>
              <a:t>A</a:t>
            </a:r>
            <a:r>
              <a:rPr lang="en-US" dirty="0" smtClean="0"/>
              <a:t>ll full-time licensed professionals (teaching and administrative) in a school (excludes nurses and athletic coaches)</a:t>
            </a:r>
          </a:p>
          <a:p>
            <a:r>
              <a:rPr lang="en-US" dirty="0" smtClean="0"/>
              <a:t>Retention = (# of staff members employed the previous year and still working at the school the current year) / (total # of staff members in the current year) </a:t>
            </a:r>
          </a:p>
        </p:txBody>
      </p:sp>
    </p:spTree>
    <p:extLst>
      <p:ext uri="{BB962C8B-B14F-4D97-AF65-F5344CB8AC3E}">
        <p14:creationId xmlns:p14="http://schemas.microsoft.com/office/powerpoint/2010/main" val="424457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of Rating (Weight)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109102"/>
              </p:ext>
            </p:extLst>
          </p:nvPr>
        </p:nvGraphicFramePr>
        <p:xfrm>
          <a:off x="457200" y="1600200"/>
          <a:ext cx="8305799" cy="43838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3718"/>
                <a:gridCol w="1838824"/>
                <a:gridCol w="1838824"/>
                <a:gridCol w="1754433"/>
              </a:tblGrid>
              <a:tr h="3863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Measure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Elementary Schools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Middle Schools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High Schools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63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Proficiency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28.6%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25.0%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22.2%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63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Closing Achievement Gap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28.6%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25.0%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22.2%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904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College and Career Ready Growth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14.3%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12.5%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11.1%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63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Annual Expected Growth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14.3%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12.5%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11.1%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63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College and Career Readiness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NA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12.5%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11.1%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63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Graduation Rate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NA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NA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11.1%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63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Attendance Rate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7.1%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6.3%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5.6%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63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Staff Retention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7.1%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6.3%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5.6%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330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Scores Needed for Rating Categories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831406"/>
              </p:ext>
            </p:extLst>
          </p:nvPr>
        </p:nvGraphicFramePr>
        <p:xfrm>
          <a:off x="266700" y="1417638"/>
          <a:ext cx="8724900" cy="4714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1225"/>
                <a:gridCol w="2181225"/>
                <a:gridCol w="2181225"/>
                <a:gridCol w="2181225"/>
              </a:tblGrid>
              <a:tr h="81091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Category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Elementary Schools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Middle</a:t>
                      </a:r>
                      <a:r>
                        <a:rPr lang="en-US" sz="2400" baseline="0" dirty="0" smtClean="0"/>
                        <a:t> Schools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High Schools</a:t>
                      </a:r>
                      <a:endParaRPr lang="en-US" sz="2400" dirty="0"/>
                    </a:p>
                  </a:txBody>
                  <a:tcPr/>
                </a:tc>
              </a:tr>
              <a:tr h="56140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Exceptional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79 and above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71 and above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75 and above</a:t>
                      </a:r>
                      <a:endParaRPr lang="en-US" sz="2400" dirty="0"/>
                    </a:p>
                  </a:txBody>
                  <a:tcPr/>
                </a:tc>
              </a:tr>
              <a:tr h="81091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High Performing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73 – 78.9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68 – 70.9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70</a:t>
                      </a:r>
                      <a:r>
                        <a:rPr lang="en-US" sz="2400" baseline="0" dirty="0" smtClean="0"/>
                        <a:t> – 74.9</a:t>
                      </a:r>
                      <a:endParaRPr lang="en-US" sz="2400" dirty="0"/>
                    </a:p>
                  </a:txBody>
                  <a:tcPr/>
                </a:tc>
              </a:tr>
              <a:tr h="56140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Commendable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67 – 72.9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64 – 67.9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65.4 – 69.9</a:t>
                      </a:r>
                      <a:endParaRPr lang="en-US" sz="2400" dirty="0"/>
                    </a:p>
                  </a:txBody>
                  <a:tcPr/>
                </a:tc>
              </a:tr>
              <a:tr h="56140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Acceptable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61 – 66.9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57 – 63.9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60 – 65.3</a:t>
                      </a:r>
                      <a:endParaRPr lang="en-US" sz="2400" dirty="0"/>
                    </a:p>
                  </a:txBody>
                  <a:tcPr/>
                </a:tc>
              </a:tr>
              <a:tr h="81091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Need Improvement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55 – 60.9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53 – 56.9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56.5 – 59.9</a:t>
                      </a:r>
                      <a:endParaRPr lang="en-US" sz="2400" dirty="0"/>
                    </a:p>
                  </a:txBody>
                  <a:tcPr/>
                </a:tc>
              </a:tr>
              <a:tr h="56140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Priority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54.9 and below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52.9 and below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56.4 and below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421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Iowa School Report Card Talking Points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US" dirty="0" smtClean="0"/>
              <a:t>The </a:t>
            </a:r>
            <a:r>
              <a:rPr lang="en-US" dirty="0"/>
              <a:t>goal of the Iowa School Report Card is to present data in a way that makes it easier for the public to access.  This tool may add to conversations about schools, but measures and ratings are based on limited data.</a:t>
            </a:r>
          </a:p>
          <a:p>
            <a:pPr lvl="0"/>
            <a:r>
              <a:rPr lang="en-US" dirty="0"/>
              <a:t>The Iowa School Report Card ratings do not take increases in student achievement into account. A school may demonstrate significant increases in proficiency from year to year and the gains will not be reflected in the school’s rating.</a:t>
            </a:r>
          </a:p>
          <a:p>
            <a:pPr lvl="0"/>
            <a:r>
              <a:rPr lang="en-US" dirty="0"/>
              <a:t>Iowa Assessment results represent the majority (78-87%, depending on school level) of the measures in the Iowa School Report Card.  Therefore, ratings have little to no insight on school performance beyond basic student proficiency.</a:t>
            </a:r>
          </a:p>
          <a:p>
            <a:pPr lvl="0"/>
            <a:r>
              <a:rPr lang="en-US" dirty="0"/>
              <a:t>Only </a:t>
            </a:r>
            <a:r>
              <a:rPr lang="en-US" dirty="0" smtClean="0"/>
              <a:t>11 to 14 percent (depending on level) of </a:t>
            </a:r>
            <a:r>
              <a:rPr lang="en-US" dirty="0"/>
              <a:t>the Iowa School Report Card ratings are based on growth.  Therefore, ratings do not reflect the value-add that schools provide to students and are more of a reflection of the demographics of the school.</a:t>
            </a:r>
          </a:p>
          <a:p>
            <a:pPr lvl="0"/>
            <a:r>
              <a:rPr lang="en-US" dirty="0"/>
              <a:t>DMPS will not use the Iowa School Report Card to inform decision-making in the district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14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This information is embargoed until the week of December 14.  Please do not share beyond DMPS staff.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  <a:hlinkClick r:id="rId2"/>
            </a:endParaRP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hlinkClick r:id="rId2"/>
              </a:rPr>
              <a:t>www.educateiowa.gov/schoolreportcard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/>
          </a:p>
          <a:p>
            <a:r>
              <a:rPr lang="en-US" dirty="0" smtClean="0"/>
              <a:t>Password: educate2015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96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Legislation </a:t>
            </a:r>
            <a:r>
              <a:rPr lang="en-US" dirty="0" smtClean="0"/>
              <a:t>stated the measures to </a:t>
            </a:r>
            <a:r>
              <a:rPr lang="en-US" dirty="0"/>
              <a:t>be </a:t>
            </a:r>
            <a:r>
              <a:rPr lang="en-US" dirty="0" smtClean="0"/>
              <a:t>used</a:t>
            </a:r>
          </a:p>
          <a:p>
            <a:r>
              <a:rPr lang="en-US" dirty="0" smtClean="0"/>
              <a:t>IDE </a:t>
            </a:r>
            <a:r>
              <a:rPr lang="en-US" dirty="0"/>
              <a:t>defined </a:t>
            </a:r>
            <a:r>
              <a:rPr lang="en-US" dirty="0" smtClean="0"/>
              <a:t>the measures and how the measures are </a:t>
            </a:r>
            <a:r>
              <a:rPr lang="en-US" dirty="0"/>
              <a:t>combined into one value for </a:t>
            </a:r>
            <a:r>
              <a:rPr lang="en-US" dirty="0" smtClean="0"/>
              <a:t>a rating determination</a:t>
            </a:r>
          </a:p>
        </p:txBody>
      </p:sp>
    </p:spTree>
    <p:extLst>
      <p:ext uri="{BB962C8B-B14F-4D97-AF65-F5344CB8AC3E}">
        <p14:creationId xmlns:p14="http://schemas.microsoft.com/office/powerpoint/2010/main" val="349190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Student Proficiency</a:t>
            </a:r>
          </a:p>
          <a:p>
            <a:r>
              <a:rPr lang="en-US" dirty="0" smtClean="0"/>
              <a:t>Closing Achievement Gaps</a:t>
            </a:r>
          </a:p>
          <a:p>
            <a:r>
              <a:rPr lang="en-US" dirty="0" smtClean="0"/>
              <a:t>College and Career Ready Growth</a:t>
            </a:r>
          </a:p>
          <a:p>
            <a:r>
              <a:rPr lang="en-US" dirty="0" smtClean="0"/>
              <a:t>Annual Expected Growth</a:t>
            </a:r>
          </a:p>
          <a:p>
            <a:r>
              <a:rPr lang="en-US" dirty="0"/>
              <a:t>College Readiness Rate</a:t>
            </a:r>
          </a:p>
          <a:p>
            <a:r>
              <a:rPr lang="en-US" dirty="0" smtClean="0"/>
              <a:t>Graduation Rate</a:t>
            </a:r>
          </a:p>
          <a:p>
            <a:r>
              <a:rPr lang="en-US" dirty="0" smtClean="0"/>
              <a:t>Attendance Rate</a:t>
            </a:r>
          </a:p>
          <a:p>
            <a:r>
              <a:rPr lang="en-US" dirty="0" smtClean="0"/>
              <a:t>Staff Retention</a:t>
            </a:r>
            <a:endParaRPr lang="en-US" dirty="0"/>
          </a:p>
          <a:p>
            <a:r>
              <a:rPr lang="en-US" dirty="0" smtClean="0"/>
              <a:t>Parent Involvement, Engagement, and Satisfaction*</a:t>
            </a:r>
          </a:p>
          <a:p>
            <a:r>
              <a:rPr lang="en-US" dirty="0" smtClean="0"/>
              <a:t>Community Activities and Involvement*</a:t>
            </a:r>
          </a:p>
          <a:p>
            <a:pPr marL="4572" indent="0">
              <a:buNone/>
            </a:pPr>
            <a:r>
              <a:rPr lang="en-US" dirty="0"/>
              <a:t>	</a:t>
            </a:r>
            <a:r>
              <a:rPr lang="en-US" dirty="0" smtClean="0"/>
              <a:t>*not included in current release of ratings</a:t>
            </a:r>
          </a:p>
        </p:txBody>
      </p:sp>
    </p:spTree>
    <p:extLst>
      <p:ext uri="{BB962C8B-B14F-4D97-AF65-F5344CB8AC3E}">
        <p14:creationId xmlns:p14="http://schemas.microsoft.com/office/powerpoint/2010/main" val="342801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Two-Year Data Average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o reduce fluctuation in ratings, the most recently available two </a:t>
            </a:r>
            <a:r>
              <a:rPr lang="en-US" dirty="0"/>
              <a:t>years of data </a:t>
            </a:r>
            <a:r>
              <a:rPr lang="en-US" dirty="0" smtClean="0"/>
              <a:t>are averaged together for each measure</a:t>
            </a:r>
          </a:p>
          <a:p>
            <a:r>
              <a:rPr lang="en-US" dirty="0" smtClean="0"/>
              <a:t>This is done with Iowa small schools in mind, where changes of a few students can result in large shifts in percentages</a:t>
            </a:r>
          </a:p>
        </p:txBody>
      </p:sp>
    </p:spTree>
    <p:extLst>
      <p:ext uri="{BB962C8B-B14F-4D97-AF65-F5344CB8AC3E}">
        <p14:creationId xmlns:p14="http://schemas.microsoft.com/office/powerpoint/2010/main" val="418197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 </a:t>
            </a:r>
            <a:r>
              <a:rPr lang="en-US" dirty="0" smtClean="0"/>
              <a:t>Proficiency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Percent proficient on state accountability test (Iowa Assessments and Alternate Assessment) in reading</a:t>
            </a:r>
            <a:r>
              <a:rPr lang="en-US" dirty="0"/>
              <a:t> </a:t>
            </a:r>
            <a:r>
              <a:rPr lang="en-US" dirty="0" smtClean="0"/>
              <a:t>and mathematics for full academic year students in grades 3-8 &amp; 11</a:t>
            </a:r>
          </a:p>
        </p:txBody>
      </p:sp>
    </p:spTree>
    <p:extLst>
      <p:ext uri="{BB962C8B-B14F-4D97-AF65-F5344CB8AC3E}">
        <p14:creationId xmlns:p14="http://schemas.microsoft.com/office/powerpoint/2010/main" val="349693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Closing Achievement Gaps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Will be calculated for </a:t>
            </a:r>
            <a:r>
              <a:rPr lang="en-US" dirty="0" smtClean="0"/>
              <a:t>a “super subgroup” comprised of all free/reduced </a:t>
            </a:r>
            <a:r>
              <a:rPr lang="en-US" dirty="0"/>
              <a:t>lunch, </a:t>
            </a:r>
            <a:r>
              <a:rPr lang="en-US" dirty="0" smtClean="0"/>
              <a:t>ELL, and </a:t>
            </a:r>
            <a:r>
              <a:rPr lang="en-US" dirty="0"/>
              <a:t>special </a:t>
            </a:r>
            <a:r>
              <a:rPr lang="en-US" dirty="0" smtClean="0"/>
              <a:t>education students (IDE calls this the Gaps Group)</a:t>
            </a:r>
          </a:p>
          <a:p>
            <a:r>
              <a:rPr lang="en-US" dirty="0" smtClean="0"/>
              <a:t>The super subgroup is compared to all other students in the school (IDE calls this the Non-Gaps Group)</a:t>
            </a:r>
          </a:p>
          <a:p>
            <a:r>
              <a:rPr lang="en-US" dirty="0" smtClean="0"/>
              <a:t>Each student will be counted once in the model, even if by belong to more than one subgroup</a:t>
            </a:r>
          </a:p>
          <a:p>
            <a:r>
              <a:rPr lang="en-US" dirty="0" smtClean="0"/>
              <a:t>Based on results of state </a:t>
            </a:r>
            <a:r>
              <a:rPr lang="en-US" dirty="0"/>
              <a:t>accountability test (Iowa Assessments and Alternate Assessment) in reading and mathematics for full academic year students in grades 3-8 &amp; 11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336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Closing Achievement Gaps Calculation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62600"/>
            <a:ext cx="8229600" cy="762000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 smtClean="0"/>
              <a:t>The achievement </a:t>
            </a:r>
            <a:r>
              <a:rPr lang="en-US" sz="9600" dirty="0"/>
              <a:t>decreased from 2014 to 2015 </a:t>
            </a:r>
            <a:r>
              <a:rPr lang="en-US" sz="9600" dirty="0" smtClean="0"/>
              <a:t>by 5%. </a:t>
            </a:r>
            <a:endParaRPr lang="en-US" sz="9600" dirty="0"/>
          </a:p>
          <a:p>
            <a:pPr lvl="1">
              <a:buNone/>
            </a:pPr>
            <a:r>
              <a:rPr lang="en-US" sz="8000" dirty="0" smtClean="0"/>
              <a:t>10 – 15 = -5 </a:t>
            </a:r>
          </a:p>
          <a:p>
            <a:pPr marL="4572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956052"/>
              </p:ext>
            </p:extLst>
          </p:nvPr>
        </p:nvGraphicFramePr>
        <p:xfrm>
          <a:off x="381000" y="1447800"/>
          <a:ext cx="83820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8155"/>
                <a:gridCol w="2693445"/>
                <a:gridCol w="2770400"/>
              </a:tblGrid>
              <a:tr h="838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Group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Percent Proficient in 2013-14 (math and reading)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Percent</a:t>
                      </a:r>
                      <a:r>
                        <a:rPr lang="en-US" sz="2400" baseline="0" dirty="0" smtClean="0"/>
                        <a:t> Proficient in 2014-15 (math and reading)</a:t>
                      </a:r>
                      <a:endParaRPr lang="en-US" sz="24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Free/Reduced</a:t>
                      </a:r>
                      <a:r>
                        <a:rPr lang="en-US" sz="2400" baseline="0" dirty="0" smtClean="0"/>
                        <a:t> Lunch, ELL, &amp; Special Education students (Gap Group)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65%</a:t>
                      </a:r>
                      <a:endParaRPr lang="en-US" sz="2400" dirty="0"/>
                    </a:p>
                  </a:txBody>
                  <a:tcPr/>
                </a:tc>
              </a:tr>
              <a:tr h="33859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All other</a:t>
                      </a:r>
                      <a:r>
                        <a:rPr lang="en-US" sz="2400" baseline="0" dirty="0" smtClean="0"/>
                        <a:t> students</a:t>
                      </a:r>
                    </a:p>
                    <a:p>
                      <a:r>
                        <a:rPr lang="en-US" sz="2400" baseline="0" dirty="0" smtClean="0"/>
                        <a:t>(Non-Gap Group)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75%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75%</a:t>
                      </a:r>
                      <a:endParaRPr lang="en-US" sz="2400" dirty="0"/>
                    </a:p>
                  </a:txBody>
                  <a:tcPr/>
                </a:tc>
              </a:tr>
              <a:tr h="33859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Achievement Gap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959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Closing Achievement Gaps Calculation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All Closing Achievement Gap values are transformed to a normal distribution with a mean of 0.</a:t>
            </a:r>
          </a:p>
          <a:p>
            <a:endParaRPr lang="en-US" sz="2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8" r="12500" b="6270"/>
          <a:stretch/>
        </p:blipFill>
        <p:spPr>
          <a:xfrm>
            <a:off x="1295400" y="2703512"/>
            <a:ext cx="7391400" cy="2319338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648984"/>
              </p:ext>
            </p:extLst>
          </p:nvPr>
        </p:nvGraphicFramePr>
        <p:xfrm>
          <a:off x="152402" y="5009040"/>
          <a:ext cx="8458200" cy="1010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7275"/>
                <a:gridCol w="1057275"/>
                <a:gridCol w="1057275"/>
                <a:gridCol w="1057275"/>
                <a:gridCol w="1057275"/>
                <a:gridCol w="1057275"/>
                <a:gridCol w="1057275"/>
                <a:gridCol w="10572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Change</a:t>
                      </a:r>
                      <a:r>
                        <a:rPr lang="en-US" baseline="0" dirty="0" smtClean="0"/>
                        <a:t> in </a:t>
                      </a:r>
                      <a:r>
                        <a:rPr lang="en-US" dirty="0" smtClean="0"/>
                        <a:t>Gap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Score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16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MPS">
  <a:themeElements>
    <a:clrScheme name="Custom 3">
      <a:dk1>
        <a:srgbClr val="404040"/>
      </a:dk1>
      <a:lt1>
        <a:sysClr val="window" lastClr="FFFFFF"/>
      </a:lt1>
      <a:dk2>
        <a:srgbClr val="013668"/>
      </a:dk2>
      <a:lt2>
        <a:srgbClr val="A0C0E6"/>
      </a:lt2>
      <a:accent1>
        <a:srgbClr val="013668"/>
      </a:accent1>
      <a:accent2>
        <a:srgbClr val="EB9E00"/>
      </a:accent2>
      <a:accent3>
        <a:srgbClr val="9A3640"/>
      </a:accent3>
      <a:accent4>
        <a:srgbClr val="B1C55A"/>
      </a:accent4>
      <a:accent5>
        <a:srgbClr val="A0C0E6"/>
      </a:accent5>
      <a:accent6>
        <a:srgbClr val="8E8E8E"/>
      </a:accent6>
      <a:hlink>
        <a:srgbClr val="D5DFA9"/>
      </a:hlink>
      <a:folHlink>
        <a:srgbClr val="FECC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DMPS</Template>
  <TotalTime>2669</TotalTime>
  <Words>1722</Words>
  <Application>Microsoft Office PowerPoint</Application>
  <PresentationFormat>On-screen Show (4:3)</PresentationFormat>
  <Paragraphs>244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Garamond</vt:lpstr>
      <vt:lpstr>Gill Sans</vt:lpstr>
      <vt:lpstr>Gill Sans MT</vt:lpstr>
      <vt:lpstr>Times New Roman</vt:lpstr>
      <vt:lpstr>Wingdings</vt:lpstr>
      <vt:lpstr>DMPS</vt:lpstr>
      <vt:lpstr>Iowa School Report Card  (Attendance Center Rankings)</vt:lpstr>
      <vt:lpstr>Background</vt:lpstr>
      <vt:lpstr>Measures</vt:lpstr>
      <vt:lpstr>Measures</vt:lpstr>
      <vt:lpstr>Two-Year Data Average</vt:lpstr>
      <vt:lpstr>Student Proficiency</vt:lpstr>
      <vt:lpstr>Closing Achievement Gaps</vt:lpstr>
      <vt:lpstr>Closing Achievement Gaps Calculation Example</vt:lpstr>
      <vt:lpstr>Closing Achievement Gaps Calculation Example</vt:lpstr>
      <vt:lpstr>College and Career Ready Growth</vt:lpstr>
      <vt:lpstr>College and Career Ready Growth: DMPS 4th Grade Student Data</vt:lpstr>
      <vt:lpstr>College and Career Ready Growth: DMPS 7th Grade Student Data</vt:lpstr>
      <vt:lpstr>College and Career Ready Growth: DMPS 11th Grade Student Data</vt:lpstr>
      <vt:lpstr>College and Career Ready Growth: Student Example</vt:lpstr>
      <vt:lpstr>College and Career Ready Growth: Student Example</vt:lpstr>
      <vt:lpstr>Annual Expected Growth</vt:lpstr>
      <vt:lpstr>College &amp; Career Readiness Rates  (MS &amp; HS Only)</vt:lpstr>
      <vt:lpstr>Graduation Rate (HS Only)</vt:lpstr>
      <vt:lpstr>Attendance Rate</vt:lpstr>
      <vt:lpstr>Staff Retention</vt:lpstr>
      <vt:lpstr>Percent of Rating (Weight)</vt:lpstr>
      <vt:lpstr>Scores Needed for Rating Categories</vt:lpstr>
      <vt:lpstr>Iowa School Report Card Talking Points </vt:lpstr>
      <vt:lpstr>Website</vt:lpstr>
    </vt:vector>
  </TitlesOfParts>
  <Company>DMPS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Iowa’s Attendance Center Performance Rankings</dc:title>
  <dc:creator>Grinstead, Mary</dc:creator>
  <cp:lastModifiedBy>Grinstead, Mary</cp:lastModifiedBy>
  <cp:revision>50</cp:revision>
  <cp:lastPrinted>2015-11-30T20:27:56Z</cp:lastPrinted>
  <dcterms:created xsi:type="dcterms:W3CDTF">2014-11-26T15:49:13Z</dcterms:created>
  <dcterms:modified xsi:type="dcterms:W3CDTF">2015-12-03T21:20:10Z</dcterms:modified>
</cp:coreProperties>
</file>