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5"/>
  </p:notesMasterIdLst>
  <p:handoutMasterIdLst>
    <p:handoutMasterId r:id="rId86"/>
  </p:handoutMasterIdLst>
  <p:sldIdLst>
    <p:sldId id="357" r:id="rId5"/>
    <p:sldId id="416" r:id="rId6"/>
    <p:sldId id="289" r:id="rId7"/>
    <p:sldId id="470" r:id="rId8"/>
    <p:sldId id="471" r:id="rId9"/>
    <p:sldId id="484" r:id="rId10"/>
    <p:sldId id="554" r:id="rId11"/>
    <p:sldId id="494" r:id="rId12"/>
    <p:sldId id="485" r:id="rId13"/>
    <p:sldId id="486" r:id="rId14"/>
    <p:sldId id="487" r:id="rId15"/>
    <p:sldId id="505" r:id="rId16"/>
    <p:sldId id="489" r:id="rId17"/>
    <p:sldId id="490" r:id="rId18"/>
    <p:sldId id="493" r:id="rId19"/>
    <p:sldId id="491" r:id="rId20"/>
    <p:sldId id="495" r:id="rId21"/>
    <p:sldId id="497" r:id="rId22"/>
    <p:sldId id="498" r:id="rId23"/>
    <p:sldId id="499" r:id="rId24"/>
    <p:sldId id="500" r:id="rId25"/>
    <p:sldId id="501" r:id="rId26"/>
    <p:sldId id="502" r:id="rId27"/>
    <p:sldId id="503" r:id="rId28"/>
    <p:sldId id="496" r:id="rId29"/>
    <p:sldId id="504" r:id="rId30"/>
    <p:sldId id="520" r:id="rId31"/>
    <p:sldId id="506" r:id="rId32"/>
    <p:sldId id="507" r:id="rId33"/>
    <p:sldId id="509" r:id="rId34"/>
    <p:sldId id="511" r:id="rId35"/>
    <p:sldId id="410" r:id="rId36"/>
    <p:sldId id="513" r:id="rId37"/>
    <p:sldId id="514" r:id="rId38"/>
    <p:sldId id="515" r:id="rId39"/>
    <p:sldId id="523" r:id="rId40"/>
    <p:sldId id="517" r:id="rId41"/>
    <p:sldId id="521" r:id="rId42"/>
    <p:sldId id="522" r:id="rId43"/>
    <p:sldId id="518" r:id="rId44"/>
    <p:sldId id="488" r:id="rId45"/>
    <p:sldId id="519" r:id="rId46"/>
    <p:sldId id="516" r:id="rId47"/>
    <p:sldId id="524" r:id="rId48"/>
    <p:sldId id="525" r:id="rId49"/>
    <p:sldId id="526" r:id="rId50"/>
    <p:sldId id="527" r:id="rId51"/>
    <p:sldId id="529" r:id="rId52"/>
    <p:sldId id="530" r:id="rId53"/>
    <p:sldId id="531" r:id="rId54"/>
    <p:sldId id="532" r:id="rId55"/>
    <p:sldId id="533" r:id="rId56"/>
    <p:sldId id="534" r:id="rId57"/>
    <p:sldId id="535" r:id="rId58"/>
    <p:sldId id="536" r:id="rId59"/>
    <p:sldId id="555" r:id="rId60"/>
    <p:sldId id="538" r:id="rId61"/>
    <p:sldId id="537" r:id="rId62"/>
    <p:sldId id="541" r:id="rId63"/>
    <p:sldId id="542" r:id="rId64"/>
    <p:sldId id="543" r:id="rId65"/>
    <p:sldId id="544" r:id="rId66"/>
    <p:sldId id="563" r:id="rId67"/>
    <p:sldId id="545" r:id="rId68"/>
    <p:sldId id="546" r:id="rId69"/>
    <p:sldId id="547" r:id="rId70"/>
    <p:sldId id="564" r:id="rId71"/>
    <p:sldId id="549" r:id="rId72"/>
    <p:sldId id="550" r:id="rId73"/>
    <p:sldId id="552" r:id="rId74"/>
    <p:sldId id="553" r:id="rId75"/>
    <p:sldId id="557" r:id="rId76"/>
    <p:sldId id="558" r:id="rId77"/>
    <p:sldId id="559" r:id="rId78"/>
    <p:sldId id="560" r:id="rId79"/>
    <p:sldId id="561" r:id="rId80"/>
    <p:sldId id="562" r:id="rId81"/>
    <p:sldId id="540" r:id="rId82"/>
    <p:sldId id="556" r:id="rId83"/>
    <p:sldId id="539" r:id="rId8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8107E"/>
    <a:srgbClr val="626262"/>
    <a:srgbClr val="EB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0373" autoAdjust="0"/>
  </p:normalViewPr>
  <p:slideViewPr>
    <p:cSldViewPr snapToGrid="0" snapToObjects="1">
      <p:cViewPr varScale="1">
        <p:scale>
          <a:sx n="101" d="100"/>
          <a:sy n="101" d="100"/>
        </p:scale>
        <p:origin x="213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ableStyles" Target="tableStyle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139ECE-1518-419E-910A-748EF1EC1245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448818-BC6B-4733-9C70-314ED56A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4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8B86AA-4F12-424D-982A-7B1CAAC96B47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4AE80D-11A4-4351-85A4-B36631D28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3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41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43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1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36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80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28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03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AE80D-11A4-4351-85A4-B36631D28F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4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95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85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3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5D0C-E636-444B-BA04-B52FD030D3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70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45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52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20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AE80D-11A4-4351-85A4-B36631D28F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7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1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13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3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4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AE80D-11A4-4351-85A4-B36631D28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907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71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AE80D-11A4-4351-85A4-B36631D28F7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97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23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193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520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41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770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AE80D-11A4-4351-85A4-B36631D28F7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41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86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4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27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368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37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AE80D-11A4-4351-85A4-B36631D28F7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23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80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825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87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008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587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490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1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AE80D-11A4-4351-85A4-B36631D28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474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623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033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091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AE80D-11A4-4351-85A4-B36631D28F7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22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AE80D-11A4-4351-85A4-B36631D28F7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74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277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411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354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65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73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AE80D-11A4-4351-85A4-B36631D28F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309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1318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732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065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087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268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111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620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286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4066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1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AE80D-11A4-4351-85A4-B36631D28F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09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55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800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1956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711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266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483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9738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AE80D-11A4-4351-85A4-B36631D28F7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6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</a:t>
            </a:r>
            <a:r>
              <a:rPr lang="en-US" baseline="0" dirty="0"/>
              <a:t> reminder of our norms (Stay positive)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C323-4D7C-4297-ADFF-203FF47E57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4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PS-Background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4412"/>
            <a:ext cx="7772400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28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DMPS logo 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395" y="5440791"/>
            <a:ext cx="1106479" cy="464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75071" y="6106830"/>
            <a:ext cx="1716827" cy="44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57200" y="2198689"/>
            <a:ext cx="8229600" cy="3944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473204"/>
            <a:ext cx="8229600" cy="555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8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640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45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nsition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8340"/>
            <a:ext cx="7772400" cy="6334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98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7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ill Sans MT"/>
                <a:cs typeface="Gill Sans MT"/>
              </a:defRPr>
            </a:lvl1pPr>
            <a:lvl2pPr>
              <a:defRPr sz="2400">
                <a:latin typeface="Gill Sans MT"/>
                <a:cs typeface="Gill Sans MT"/>
              </a:defRPr>
            </a:lvl2pPr>
            <a:lvl3pPr>
              <a:defRPr sz="2000">
                <a:latin typeface="Gill Sans MT"/>
                <a:cs typeface="Gill Sans MT"/>
              </a:defRPr>
            </a:lvl3pPr>
            <a:lvl4pPr>
              <a:defRPr sz="1800">
                <a:latin typeface="Gill Sans MT"/>
                <a:cs typeface="Gill Sans MT"/>
              </a:defRPr>
            </a:lvl4pPr>
            <a:lvl5pPr>
              <a:defRPr sz="180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ill Sans MT"/>
                <a:cs typeface="Gill Sans MT"/>
              </a:defRPr>
            </a:lvl1pPr>
            <a:lvl2pPr>
              <a:defRPr sz="2400">
                <a:latin typeface="Gill Sans MT"/>
                <a:cs typeface="Gill Sans MT"/>
              </a:defRPr>
            </a:lvl2pPr>
            <a:lvl3pPr>
              <a:defRPr sz="2000">
                <a:latin typeface="Gill Sans MT"/>
                <a:cs typeface="Gill Sans MT"/>
              </a:defRPr>
            </a:lvl3pPr>
            <a:lvl4pPr>
              <a:defRPr sz="1800">
                <a:latin typeface="Gill Sans MT"/>
                <a:cs typeface="Gill Sans MT"/>
              </a:defRPr>
            </a:lvl4pPr>
            <a:lvl5pPr>
              <a:defRPr sz="1800">
                <a:latin typeface="Gill Sans MT"/>
                <a:cs typeface="Gill Sans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5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17638"/>
            <a:ext cx="3286125" cy="2320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3841749"/>
            <a:ext cx="3286125" cy="235743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698875" y="1417638"/>
            <a:ext cx="4987926" cy="47815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3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" y="1417638"/>
            <a:ext cx="3286125" cy="4781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698875" y="1417638"/>
            <a:ext cx="4987926" cy="4781548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9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17638"/>
            <a:ext cx="4492625" cy="25193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95812" y="1417638"/>
            <a:ext cx="4548188" cy="251936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4143376"/>
            <a:ext cx="8229600" cy="1595438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6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199" y="1417638"/>
            <a:ext cx="2614613" cy="20351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182937" y="1417638"/>
            <a:ext cx="2746375" cy="203517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40438" y="1417638"/>
            <a:ext cx="2646362" cy="20351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3611563"/>
            <a:ext cx="8229600" cy="2547937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  <a:lvl2pPr>
              <a:defRPr>
                <a:latin typeface="Gill Sans MT"/>
                <a:cs typeface="Gill Sans MT"/>
              </a:defRPr>
            </a:lvl2pPr>
            <a:lvl3pPr>
              <a:defRPr>
                <a:latin typeface="Gill Sans MT"/>
                <a:cs typeface="Gill Sans MT"/>
              </a:defRPr>
            </a:lvl3pPr>
            <a:lvl4pPr>
              <a:defRPr>
                <a:latin typeface="Gill Sans MT"/>
                <a:cs typeface="Gill Sans MT"/>
              </a:defRPr>
            </a:lvl4pPr>
            <a:lvl5pPr>
              <a:defRPr>
                <a:latin typeface="Gill Sans MT"/>
                <a:cs typeface="Gill Sans M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2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417638"/>
            <a:ext cx="8229600" cy="4765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563688"/>
            <a:ext cx="4027488" cy="45640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43438" y="1563688"/>
            <a:ext cx="4043361" cy="45640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840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MPS-Background-2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02374"/>
            <a:ext cx="9144000" cy="555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MPS logo 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71" y="6390010"/>
            <a:ext cx="765166" cy="32137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461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7" r:id="rId5"/>
    <p:sldLayoutId id="2147483658" r:id="rId6"/>
    <p:sldLayoutId id="2147483656" r:id="rId7"/>
    <p:sldLayoutId id="2147483659" r:id="rId8"/>
    <p:sldLayoutId id="2147483660" r:id="rId9"/>
    <p:sldLayoutId id="2147483661" r:id="rId10"/>
    <p:sldLayoutId id="2147483654" r:id="rId11"/>
    <p:sldLayoutId id="2147483662" r:id="rId12"/>
    <p:sldLayoutId id="214748365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Gill Sans MT"/>
          <a:ea typeface="+mj-ea"/>
          <a:cs typeface="Gill Sans MT"/>
        </a:defRPr>
      </a:lvl1pPr>
    </p:titleStyle>
    <p:bodyStyle>
      <a:lvl1pPr marL="347472" indent="-342900" algn="l" defTabSz="457200" rtl="0" eaLnBrk="1" latinLnBrk="0" hangingPunct="1">
        <a:spcBef>
          <a:spcPts val="500"/>
        </a:spcBef>
        <a:spcAft>
          <a:spcPts val="800"/>
        </a:spcAft>
        <a:buFont typeface="Arial"/>
        <a:buChar char="•"/>
        <a:defRPr sz="3200" kern="1200">
          <a:solidFill>
            <a:srgbClr val="626262"/>
          </a:solidFill>
          <a:latin typeface="Gill Sans MT"/>
          <a:ea typeface="+mn-ea"/>
          <a:cs typeface="Gill Sans MT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26262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26262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26262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26262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aeapdonline.org/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266" y="864286"/>
            <a:ext cx="7772400" cy="1470025"/>
          </a:xfrm>
        </p:spPr>
        <p:txBody>
          <a:bodyPr/>
          <a:lstStyle/>
          <a:p>
            <a:r>
              <a:rPr lang="en-US" sz="8000" dirty="0">
                <a:latin typeface="Cambria" pitchFamily="18" charset="0"/>
              </a:rPr>
              <a:t>ELPA21</a:t>
            </a:r>
            <a:endParaRPr lang="en-US" sz="6000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mbria" pitchFamily="18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136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Select Your User Role and </a:t>
            </a:r>
            <a:br>
              <a:rPr lang="en-US" sz="4000" dirty="0"/>
            </a:br>
            <a:r>
              <a:rPr lang="en-US" sz="4000" dirty="0"/>
              <a:t>Click Submit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0025" y="1316736"/>
            <a:ext cx="7237587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Click on Rosters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521" y="1316736"/>
            <a:ext cx="7678958" cy="4971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08176" y="5623559"/>
            <a:ext cx="6922008" cy="5152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Click on View/Edit/Export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412" y="1316736"/>
            <a:ext cx="6240972" cy="50155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95144" y="5824728"/>
            <a:ext cx="1408176" cy="1936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Select a School and Click Search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5139"/>
          <a:stretch/>
        </p:blipFill>
        <p:spPr>
          <a:xfrm>
            <a:off x="607627" y="1645920"/>
            <a:ext cx="7777421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Check the Check Box Next to the Edit Column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7303"/>
          <a:stretch/>
        </p:blipFill>
        <p:spPr>
          <a:xfrm>
            <a:off x="1892808" y="1316736"/>
            <a:ext cx="5221987" cy="5124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1992" y="5870448"/>
            <a:ext cx="292608" cy="3291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Click on the Printer Icon…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7303"/>
          <a:stretch/>
        </p:blipFill>
        <p:spPr>
          <a:xfrm>
            <a:off x="566165" y="1316736"/>
            <a:ext cx="4947667" cy="4855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7240" y="3986784"/>
            <a:ext cx="640080" cy="4846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972" y="3652265"/>
            <a:ext cx="2535555" cy="2117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5898" y="1423784"/>
            <a:ext cx="30960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drop down box will appear.</a:t>
            </a:r>
          </a:p>
          <a:p>
            <a:r>
              <a:rPr lang="en-US" sz="2800" dirty="0"/>
              <a:t>Select to print one of the choices in the box</a:t>
            </a:r>
          </a:p>
        </p:txBody>
      </p:sp>
    </p:spTree>
    <p:extLst>
      <p:ext uri="{BB962C8B-B14F-4D97-AF65-F5344CB8AC3E}">
        <p14:creationId xmlns:p14="http://schemas.microsoft.com/office/powerpoint/2010/main" val="24558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Click Print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A91C3-B92B-49B5-8560-C643B7521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2195144"/>
            <a:ext cx="90487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965317"/>
            <a:ext cx="8715375" cy="1306396"/>
          </a:xfrm>
        </p:spPr>
        <p:txBody>
          <a:bodyPr>
            <a:noAutofit/>
          </a:bodyPr>
          <a:lstStyle/>
          <a:p>
            <a:r>
              <a:rPr lang="en-US" sz="5400" dirty="0"/>
              <a:t>Add a New Roster</a:t>
            </a:r>
            <a:br>
              <a:rPr lang="en-US" sz="5400" dirty="0"/>
            </a:br>
            <a:br>
              <a:rPr lang="en-US" sz="5400" dirty="0"/>
            </a:b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Click on Rosters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2521" y="1316736"/>
            <a:ext cx="7678958" cy="4971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0744" y="5623559"/>
            <a:ext cx="6922008" cy="5152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Click on Add Roster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412" y="1316736"/>
            <a:ext cx="6240972" cy="50155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94560" y="5550408"/>
            <a:ext cx="1408176" cy="2576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57750"/>
          </a:xfrm>
        </p:spPr>
        <p:txBody>
          <a:bodyPr>
            <a:noAutofit/>
          </a:bodyPr>
          <a:lstStyle/>
          <a:p>
            <a:r>
              <a:rPr lang="en-US" dirty="0"/>
              <a:t>Be present </a:t>
            </a:r>
          </a:p>
          <a:p>
            <a:pPr marL="854075" lvl="1" indent="-396875"/>
            <a:r>
              <a:rPr lang="en-US" dirty="0"/>
              <a:t>Limit side conversations</a:t>
            </a:r>
          </a:p>
          <a:p>
            <a:pPr marL="854075" lvl="1" indent="-396875"/>
            <a:r>
              <a:rPr lang="en-US" dirty="0"/>
              <a:t>Self-monitor use of electronics</a:t>
            </a:r>
          </a:p>
          <a:p>
            <a:pPr marL="854075" lvl="1" indent="-396875"/>
            <a:r>
              <a:rPr lang="en-US" dirty="0"/>
              <a:t>Avoid working on other tasks – stay focused on the topic at hand</a:t>
            </a:r>
          </a:p>
          <a:p>
            <a:r>
              <a:rPr lang="en-US" sz="2800" dirty="0"/>
              <a:t>Be </a:t>
            </a:r>
            <a:r>
              <a:rPr lang="en-US" dirty="0"/>
              <a:t>respectful</a:t>
            </a:r>
            <a:r>
              <a:rPr lang="en-US" sz="2800" dirty="0"/>
              <a:t> of your peers and the </a:t>
            </a:r>
            <a:r>
              <a:rPr lang="en-US" dirty="0"/>
              <a:t>facilitator</a:t>
            </a:r>
          </a:p>
          <a:p>
            <a:r>
              <a:rPr lang="en-US" dirty="0"/>
              <a:t>Ask questions</a:t>
            </a:r>
          </a:p>
          <a:p>
            <a:r>
              <a:rPr lang="en-US" dirty="0"/>
              <a:t>Participate!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Select a School and Click Search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9179"/>
          <a:stretch/>
        </p:blipFill>
        <p:spPr>
          <a:xfrm>
            <a:off x="457200" y="1746504"/>
            <a:ext cx="8494720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0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3200" dirty="0"/>
              <a:t>Type a Roster Name and Select a Teacher from the Teacher Name Dropdown Box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963" r="49028"/>
          <a:stretch/>
        </p:blipFill>
        <p:spPr>
          <a:xfrm>
            <a:off x="389680" y="2057400"/>
            <a:ext cx="8364640" cy="2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3200" dirty="0"/>
              <a:t>Select Students By Checking the Check Box by the Add Column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316B1-41B8-4523-B96A-095940FCD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809" y="1316736"/>
            <a:ext cx="63817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3200" dirty="0"/>
              <a:t>Click Add Selected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6FFA54-79E1-4379-8860-9F91D254D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32" y="1316736"/>
            <a:ext cx="64674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3200" dirty="0"/>
              <a:t>You Will See the Students Moved To the Selected Student Table-Click Save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54A54-15B8-4CAB-B79D-E4CC19EB3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60" y="1316736"/>
            <a:ext cx="7524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965317"/>
            <a:ext cx="8715375" cy="1306396"/>
          </a:xfrm>
        </p:spPr>
        <p:txBody>
          <a:bodyPr>
            <a:noAutofit/>
          </a:bodyPr>
          <a:lstStyle/>
          <a:p>
            <a:r>
              <a:rPr lang="en-US" sz="5400" dirty="0"/>
              <a:t>Adding and removing students from a Roster</a:t>
            </a:r>
            <a:br>
              <a:rPr lang="en-US" sz="5400" dirty="0"/>
            </a:br>
            <a:br>
              <a:rPr lang="en-US" sz="5400" dirty="0"/>
            </a:b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3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Click on Rosters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3397" y="1316736"/>
            <a:ext cx="7678958" cy="4971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54480" y="5623559"/>
            <a:ext cx="6922008" cy="5152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Click on View/Edit/Export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412" y="1316736"/>
            <a:ext cx="6240972" cy="50155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95144" y="5824728"/>
            <a:ext cx="1408176" cy="1936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Select a School and Click Search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5139"/>
          <a:stretch/>
        </p:blipFill>
        <p:spPr>
          <a:xfrm>
            <a:off x="607627" y="1645920"/>
            <a:ext cx="7777421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8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Autofit/>
          </a:bodyPr>
          <a:lstStyle/>
          <a:p>
            <a:r>
              <a:rPr lang="en-US" sz="3200" dirty="0"/>
              <a:t>Click on the Pencil Icon Beside the Roster You Want to Add/Remove Students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3667"/>
          <a:stretch/>
        </p:blipFill>
        <p:spPr>
          <a:xfrm>
            <a:off x="740189" y="1316736"/>
            <a:ext cx="7774929" cy="2935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4984" y="3520440"/>
            <a:ext cx="493776" cy="4754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627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C000"/>
                </a:solidFill>
                <a:latin typeface="Cambria" pitchFamily="18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1307592"/>
            <a:ext cx="8942832" cy="4974336"/>
          </a:xfrm>
        </p:spPr>
        <p:txBody>
          <a:bodyPr>
            <a:noAutofit/>
          </a:bodyPr>
          <a:lstStyle/>
          <a:p>
            <a:pPr marL="518922" indent="-514350">
              <a:buAutoNum type="romanUcPeriod"/>
            </a:pPr>
            <a:r>
              <a:rPr lang="en-US" sz="2800" dirty="0">
                <a:latin typeface="Cambria" pitchFamily="18" charset="0"/>
              </a:rPr>
              <a:t>Resources</a:t>
            </a:r>
          </a:p>
          <a:p>
            <a:pPr marL="518922" indent="-514350">
              <a:buAutoNum type="romanUcPeriod"/>
            </a:pPr>
            <a:r>
              <a:rPr lang="en-US" sz="2800" dirty="0">
                <a:latin typeface="Cambria" pitchFamily="18" charset="0"/>
              </a:rPr>
              <a:t>Certify Roster</a:t>
            </a:r>
            <a:endParaRPr lang="en-US" sz="2000" dirty="0">
              <a:latin typeface="Cambria" pitchFamily="18" charset="0"/>
            </a:endParaRPr>
          </a:p>
          <a:p>
            <a:pPr marL="518922" indent="-514350">
              <a:buAutoNum type="romanUcPeriod"/>
            </a:pPr>
            <a:r>
              <a:rPr lang="en-US" sz="2800" dirty="0">
                <a:latin typeface="Cambria" pitchFamily="18" charset="0"/>
              </a:rPr>
              <a:t> Check Testing Materials</a:t>
            </a:r>
          </a:p>
          <a:p>
            <a:pPr marL="518922" indent="-514350">
              <a:buFont typeface="Arial"/>
              <a:buAutoNum type="romanUcPeriod"/>
            </a:pPr>
            <a:r>
              <a:rPr lang="en-US" sz="2800" dirty="0">
                <a:latin typeface="Cambria" pitchFamily="18" charset="0"/>
              </a:rPr>
              <a:t> Entering Designated Supports/    Accommodations</a:t>
            </a:r>
          </a:p>
          <a:p>
            <a:pPr marL="518922" indent="-514350">
              <a:buFont typeface="Arial"/>
              <a:buAutoNum type="romanUcPeriod"/>
            </a:pPr>
            <a:r>
              <a:rPr lang="en-US" sz="2800" dirty="0">
                <a:latin typeface="Cambria" pitchFamily="18" charset="0"/>
              </a:rPr>
              <a:t> Print Test Tickets</a:t>
            </a:r>
          </a:p>
          <a:p>
            <a:pPr marL="518922" indent="-514350">
              <a:buFont typeface="Arial"/>
              <a:buAutoNum type="romanUcPeriod"/>
            </a:pPr>
            <a:r>
              <a:rPr lang="en-US" sz="2800" dirty="0">
                <a:latin typeface="Cambria" pitchFamily="18" charset="0"/>
              </a:rPr>
              <a:t> Testing</a:t>
            </a:r>
          </a:p>
          <a:p>
            <a:pPr marL="518922" indent="-514350">
              <a:buFont typeface="Arial"/>
              <a:buAutoNum type="romanUcPeriod"/>
            </a:pPr>
            <a:r>
              <a:rPr lang="en-US" sz="2800" dirty="0">
                <a:latin typeface="Cambria" pitchFamily="18" charset="0"/>
              </a:rPr>
              <a:t> Important Information</a:t>
            </a:r>
          </a:p>
          <a:p>
            <a:pPr marL="518922" indent="-514350">
              <a:buFont typeface="Arial"/>
              <a:buAutoNum type="romanUcPeriod"/>
            </a:pPr>
            <a:r>
              <a:rPr lang="en-US" sz="2800" dirty="0">
                <a:latin typeface="Cambria" pitchFamily="18" charset="0"/>
              </a:rPr>
              <a:t> Q and A</a:t>
            </a:r>
          </a:p>
          <a:p>
            <a:pPr marL="3175" indent="0">
              <a:buNone/>
            </a:pPr>
            <a:endParaRPr lang="en-US" sz="2400" b="1" i="1" dirty="0">
              <a:solidFill>
                <a:srgbClr val="595959"/>
              </a:solidFill>
              <a:latin typeface="ArialRoundedMTBold"/>
            </a:endParaRPr>
          </a:p>
          <a:p>
            <a:pPr marL="171450" indent="-168275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56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Autofit/>
          </a:bodyPr>
          <a:lstStyle/>
          <a:p>
            <a:r>
              <a:rPr lang="en-US" sz="3200" dirty="0"/>
              <a:t>Click on the Search If  You Want to Find Students to Add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4984" y="3520440"/>
            <a:ext cx="493776" cy="4754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581" y="1316736"/>
            <a:ext cx="8880115" cy="33447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15384" y="2707778"/>
            <a:ext cx="704088" cy="2640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7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Autofit/>
          </a:bodyPr>
          <a:lstStyle/>
          <a:p>
            <a:r>
              <a:rPr lang="en-US" sz="2800" dirty="0"/>
              <a:t>If  You Clicked Search </a:t>
            </a:r>
            <a:br>
              <a:rPr lang="en-US" sz="2800" dirty="0"/>
            </a:br>
            <a:r>
              <a:rPr lang="en-US" sz="2800" dirty="0"/>
              <a:t>You May Select Students to Add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C8960-1BA6-4634-AF4D-6231FAD76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4" y="1723002"/>
            <a:ext cx="8942892" cy="25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9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963" y="1280160"/>
            <a:ext cx="7772400" cy="2332992"/>
          </a:xfrm>
        </p:spPr>
        <p:txBody>
          <a:bodyPr>
            <a:normAutofit fontScale="40000" lnSpcReduction="20000"/>
          </a:bodyPr>
          <a:lstStyle/>
          <a:p>
            <a:r>
              <a:rPr lang="en-US" sz="13800" dirty="0"/>
              <a:t>Try adding/removing a student to your roster</a:t>
            </a:r>
          </a:p>
        </p:txBody>
      </p:sp>
    </p:spTree>
    <p:extLst>
      <p:ext uri="{BB962C8B-B14F-4D97-AF65-F5344CB8AC3E}">
        <p14:creationId xmlns:p14="http://schemas.microsoft.com/office/powerpoint/2010/main" val="359797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965317"/>
            <a:ext cx="8715375" cy="1306396"/>
          </a:xfrm>
        </p:spPr>
        <p:txBody>
          <a:bodyPr>
            <a:noAutofit/>
          </a:bodyPr>
          <a:lstStyle/>
          <a:p>
            <a:r>
              <a:rPr lang="en-US" sz="5400" dirty="0"/>
              <a:t>Check Testing Materials</a:t>
            </a:r>
            <a:br>
              <a:rPr lang="en-US" sz="5400" dirty="0"/>
            </a:b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Autofit/>
          </a:bodyPr>
          <a:lstStyle/>
          <a:p>
            <a:r>
              <a:rPr lang="en-US" dirty="0"/>
              <a:t>1. Check Your Tech Materials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527" y="1529747"/>
            <a:ext cx="2044625" cy="2150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13" y="3864340"/>
            <a:ext cx="2148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icon (Secure Browser) is on every desktop of every computer that will be used for testing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90089" y="3897344"/>
            <a:ext cx="2633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your Headphones with Microphones to ensure they are working properly</a:t>
            </a:r>
          </a:p>
          <a:p>
            <a:endParaRPr lang="en-US" dirty="0"/>
          </a:p>
        </p:txBody>
      </p:sp>
      <p:pic>
        <p:nvPicPr>
          <p:cNvPr id="1026" name="Picture 3" descr="cid:image004.png@01D2544B.AC8CBA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44" y="1444990"/>
            <a:ext cx="35147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image of fully charged compu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034" y="1570736"/>
            <a:ext cx="2813134" cy="21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71034" y="3989677"/>
            <a:ext cx="274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Computers are fully charged or plugged in</a:t>
            </a:r>
          </a:p>
        </p:txBody>
      </p:sp>
    </p:spTree>
    <p:extLst>
      <p:ext uri="{BB962C8B-B14F-4D97-AF65-F5344CB8AC3E}">
        <p14:creationId xmlns:p14="http://schemas.microsoft.com/office/powerpoint/2010/main" val="2451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Autofit/>
          </a:bodyPr>
          <a:lstStyle/>
          <a:p>
            <a:r>
              <a:rPr lang="en-US" sz="2600" dirty="0"/>
              <a:t>2.  Verify All Student Are Loaded in TIDE (print your roster or test ticket or student settings and tools.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A8304D-A62B-4935-B2E2-4F6C12843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402786"/>
            <a:ext cx="8953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1" y="31749"/>
            <a:ext cx="8490204" cy="1124095"/>
          </a:xfrm>
        </p:spPr>
        <p:txBody>
          <a:bodyPr>
            <a:noAutofit/>
          </a:bodyPr>
          <a:lstStyle/>
          <a:p>
            <a:r>
              <a:rPr lang="en-US" sz="2800" dirty="0"/>
              <a:t>3. Assign Designated Support/Accommodation   as Needed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6090"/>
          <a:stretch/>
        </p:blipFill>
        <p:spPr>
          <a:xfrm>
            <a:off x="0" y="1276098"/>
            <a:ext cx="8886564" cy="4073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321" y="5470006"/>
            <a:ext cx="832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support refer to Critical ELPA21 Assessment Information booklet pp.16-19</a:t>
            </a:r>
          </a:p>
          <a:p>
            <a:r>
              <a:rPr lang="en-US" dirty="0"/>
              <a:t>and contact the Special Education Teacher</a:t>
            </a:r>
          </a:p>
        </p:txBody>
      </p:sp>
    </p:spTree>
    <p:extLst>
      <p:ext uri="{BB962C8B-B14F-4D97-AF65-F5344CB8AC3E}">
        <p14:creationId xmlns:p14="http://schemas.microsoft.com/office/powerpoint/2010/main" val="10938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Autofit/>
          </a:bodyPr>
          <a:lstStyle/>
          <a:p>
            <a:r>
              <a:rPr lang="en-US" sz="3200" dirty="0"/>
              <a:t>4. Print Test Tickets and Store Then Securely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4" y="1890042"/>
            <a:ext cx="3706085" cy="3706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540CB1-BE49-41F0-87CF-90AB2A47F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491" y="2375076"/>
            <a:ext cx="42862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6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Autofit/>
          </a:bodyPr>
          <a:lstStyle/>
          <a:p>
            <a:r>
              <a:rPr lang="en-US" sz="3200" dirty="0"/>
              <a:t>4. Ensure You Have All Materials You Need for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86" t="5778" r="6247" b="5089"/>
          <a:stretch/>
        </p:blipFill>
        <p:spPr>
          <a:xfrm>
            <a:off x="174468" y="2208698"/>
            <a:ext cx="3679579" cy="2863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" b="63938"/>
          <a:stretch/>
        </p:blipFill>
        <p:spPr>
          <a:xfrm>
            <a:off x="3989362" y="1436371"/>
            <a:ext cx="5016290" cy="2376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8B851F-40B4-4BF4-B74B-76B284244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761" y="3932683"/>
            <a:ext cx="4291956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965317"/>
            <a:ext cx="8715375" cy="1306396"/>
          </a:xfrm>
        </p:spPr>
        <p:txBody>
          <a:bodyPr>
            <a:noAutofit/>
          </a:bodyPr>
          <a:lstStyle/>
          <a:p>
            <a:r>
              <a:rPr lang="en-US" sz="5400" dirty="0"/>
              <a:t>Entering Designated Supports/ Accommodations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965317"/>
            <a:ext cx="8715375" cy="1306396"/>
          </a:xfrm>
        </p:spPr>
        <p:txBody>
          <a:bodyPr>
            <a:noAutofit/>
          </a:bodyPr>
          <a:lstStyle/>
          <a:p>
            <a:r>
              <a:rPr lang="en-US" sz="5400" dirty="0"/>
              <a:t>Resources</a:t>
            </a:r>
            <a:br>
              <a:rPr lang="en-US" sz="5400" dirty="0"/>
            </a:br>
            <a:br>
              <a:rPr lang="en-US" sz="5400" dirty="0"/>
            </a:b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1" y="31750"/>
            <a:ext cx="8490204" cy="1266698"/>
          </a:xfrm>
        </p:spPr>
        <p:txBody>
          <a:bodyPr>
            <a:noAutofit/>
          </a:bodyPr>
          <a:lstStyle/>
          <a:p>
            <a:r>
              <a:rPr lang="en-US" dirty="0"/>
              <a:t>Go To Students</a:t>
            </a:r>
          </a:p>
        </p:txBody>
      </p:sp>
      <p:pic>
        <p:nvPicPr>
          <p:cNvPr id="8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944" y="1298448"/>
            <a:ext cx="7678958" cy="49712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89888" y="4582298"/>
            <a:ext cx="6867144" cy="5017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Click on View/Edit/Export Students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3030" y="1316736"/>
            <a:ext cx="7110527" cy="502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5416" y="4963260"/>
            <a:ext cx="1636776" cy="3036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1" y="31750"/>
            <a:ext cx="8490204" cy="593218"/>
          </a:xfrm>
        </p:spPr>
        <p:txBody>
          <a:bodyPr>
            <a:noAutofit/>
          </a:bodyPr>
          <a:lstStyle/>
          <a:p>
            <a:r>
              <a:rPr lang="en-US" sz="3200" dirty="0"/>
              <a:t>You Will See…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D8266-E8D1-4DFC-B0F7-33FBF7CD5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56" y="764818"/>
            <a:ext cx="5191282" cy="55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21" y="31750"/>
            <a:ext cx="8490204" cy="791338"/>
          </a:xfrm>
        </p:spPr>
        <p:txBody>
          <a:bodyPr>
            <a:noAutofit/>
          </a:bodyPr>
          <a:lstStyle/>
          <a:p>
            <a:r>
              <a:rPr lang="en-US" sz="2400" dirty="0"/>
              <a:t>Assign Designated Support/Accommodation as Needed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7401"/>
          <a:stretch/>
        </p:blipFill>
        <p:spPr>
          <a:xfrm>
            <a:off x="91439" y="1276098"/>
            <a:ext cx="8961121" cy="4193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321" y="5470006"/>
            <a:ext cx="832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support refer to Critical ELPA21 Assessment Information booklet pp.16-19</a:t>
            </a:r>
          </a:p>
          <a:p>
            <a:r>
              <a:rPr lang="en-US" dirty="0"/>
              <a:t>and contact the Special Education Teacher</a:t>
            </a:r>
          </a:p>
        </p:txBody>
      </p:sp>
    </p:spTree>
    <p:extLst>
      <p:ext uri="{BB962C8B-B14F-4D97-AF65-F5344CB8AC3E}">
        <p14:creationId xmlns:p14="http://schemas.microsoft.com/office/powerpoint/2010/main" val="25346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965317"/>
            <a:ext cx="8715375" cy="1306396"/>
          </a:xfrm>
        </p:spPr>
        <p:txBody>
          <a:bodyPr>
            <a:noAutofit/>
          </a:bodyPr>
          <a:lstStyle/>
          <a:p>
            <a:r>
              <a:rPr lang="en-US" sz="5400" dirty="0"/>
              <a:t>Printing Test Tickets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Click on Print Test Tickets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4904" y="1316736"/>
            <a:ext cx="8229600" cy="32032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8700" y="3703319"/>
            <a:ext cx="6922008" cy="5152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2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Click on Print from Roster List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208" y="1316736"/>
            <a:ext cx="82296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83080" y="4178808"/>
            <a:ext cx="1655064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Select a School and Click Search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30382"/>
            <a:ext cx="8229600" cy="2532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63824" y="3168396"/>
            <a:ext cx="2011680" cy="342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Check the Check Box Next to the Edit Column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1413" y="1316736"/>
            <a:ext cx="5761173" cy="4525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29384" y="5230368"/>
            <a:ext cx="292608" cy="3291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Click on the Printer Icon…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972" y="3652265"/>
            <a:ext cx="2535555" cy="2117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5898" y="1423784"/>
            <a:ext cx="30960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drop down box will appear.</a:t>
            </a:r>
          </a:p>
          <a:p>
            <a:r>
              <a:rPr lang="en-US" sz="2800" dirty="0"/>
              <a:t>Select to Test Tickets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316736"/>
            <a:ext cx="5180662" cy="4525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6072" y="3813048"/>
            <a:ext cx="640080" cy="4846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06896" y="4837175"/>
            <a:ext cx="1255776" cy="3582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Where to find ELPA21 information??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609344"/>
            <a:ext cx="8905684" cy="4691444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/>
              <a:t>data.dmschools.org/elpa21.html</a:t>
            </a:r>
          </a:p>
          <a:p>
            <a:r>
              <a:rPr lang="en-US" sz="4400" dirty="0"/>
              <a:t>Critical ELPA21 Information Booklet</a:t>
            </a:r>
          </a:p>
          <a:p>
            <a:r>
              <a:rPr lang="en-US" sz="4400" dirty="0" err="1"/>
              <a:t>EdPortal</a:t>
            </a:r>
            <a:r>
              <a:rPr lang="en-US" sz="4400" dirty="0"/>
              <a:t>-Iowa ELPA21 Site</a:t>
            </a:r>
          </a:p>
          <a:p>
            <a:r>
              <a:rPr lang="en-US" sz="4400" dirty="0"/>
              <a:t>Iowa ELPA 21 Help Desk</a:t>
            </a:r>
          </a:p>
          <a:p>
            <a:pPr marL="4572" indent="0">
              <a:buNone/>
            </a:pPr>
            <a:r>
              <a:rPr lang="en-US" sz="4800" dirty="0"/>
              <a:t>Stay at the end of the training for support!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109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Choose a Ticket layout and  </a:t>
            </a:r>
            <a:br>
              <a:rPr lang="en-US" sz="4000" dirty="0"/>
            </a:br>
            <a:r>
              <a:rPr lang="en-US" sz="4000" dirty="0"/>
              <a:t>Click Print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4461" y="1316736"/>
            <a:ext cx="8576075" cy="27706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92040" y="1645920"/>
            <a:ext cx="2862072" cy="4846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A Pop Up Box Will Appear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5247" y="1316736"/>
            <a:ext cx="7321513" cy="51085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34440" y="2203704"/>
            <a:ext cx="713232" cy="192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Click on Desktop and Click Save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0071" y="1316736"/>
            <a:ext cx="7321513" cy="51085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4984" y="2176272"/>
            <a:ext cx="713232" cy="192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Look on Your Desktop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395" y="1316736"/>
            <a:ext cx="1321117" cy="1363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6583" y="1554448"/>
            <a:ext cx="5992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Double click on the icon and it will open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-1" r="35017"/>
          <a:stretch/>
        </p:blipFill>
        <p:spPr>
          <a:xfrm>
            <a:off x="218417" y="2680017"/>
            <a:ext cx="4975375" cy="37246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8843" y="3079252"/>
            <a:ext cx="192405" cy="20998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90499" y="4019124"/>
            <a:ext cx="2740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Click on the printer icon</a:t>
            </a:r>
          </a:p>
        </p:txBody>
      </p:sp>
    </p:spTree>
    <p:extLst>
      <p:ext uri="{BB962C8B-B14F-4D97-AF65-F5344CB8AC3E}">
        <p14:creationId xmlns:p14="http://schemas.microsoft.com/office/powerpoint/2010/main" val="9849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Pop Up Box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2914" y="3419019"/>
            <a:ext cx="178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Click Print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57" y="1125755"/>
            <a:ext cx="5988939" cy="5347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4296" y="6044522"/>
            <a:ext cx="804671" cy="3562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965317"/>
            <a:ext cx="8715375" cy="1306396"/>
          </a:xfrm>
        </p:spPr>
        <p:txBody>
          <a:bodyPr>
            <a:noAutofit/>
          </a:bodyPr>
          <a:lstStyle/>
          <a:p>
            <a:r>
              <a:rPr lang="en-US" sz="5400" dirty="0"/>
              <a:t>Testing</a:t>
            </a:r>
            <a:br>
              <a:rPr lang="en-US" sz="5400" dirty="0"/>
            </a:br>
            <a:r>
              <a:rPr lang="en-US" sz="5400" dirty="0"/>
              <a:t>Test delivery System</a:t>
            </a:r>
            <a:br>
              <a:rPr lang="en-US" sz="5400" dirty="0"/>
            </a:br>
            <a:r>
              <a:rPr lang="en-US" sz="5400" dirty="0"/>
              <a:t>(TDS)</a:t>
            </a:r>
            <a:br>
              <a:rPr lang="en-US" sz="5400" dirty="0"/>
            </a:br>
            <a:br>
              <a:rPr lang="en-US" sz="5400" dirty="0"/>
            </a:b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8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9A8B8-5909-4E8A-912D-3D0E97ECE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14551"/>
            <a:ext cx="8229600" cy="3048000"/>
          </a:xfrm>
        </p:spPr>
        <p:txBody>
          <a:bodyPr/>
          <a:lstStyle/>
          <a:p>
            <a:pPr marL="518922" indent="-514350">
              <a:buAutoNum type="arabicPeriod"/>
            </a:pPr>
            <a:r>
              <a:rPr lang="en-US" dirty="0"/>
              <a:t>Student Interface- students use to navigate through the test (students must use the secure browser to take the operational test)</a:t>
            </a:r>
          </a:p>
          <a:p>
            <a:pPr marL="518922" indent="-514350">
              <a:buAutoNum type="arabicPeriod"/>
            </a:pPr>
            <a:r>
              <a:rPr lang="en-US" dirty="0"/>
              <a:t>Test Administrator Interface- manage test sessions and monitor student progress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526E3-6C4D-468F-B6B4-F7125E5A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Delivery System (TDS)</a:t>
            </a:r>
          </a:p>
        </p:txBody>
      </p:sp>
    </p:spTree>
    <p:extLst>
      <p:ext uri="{BB962C8B-B14F-4D97-AF65-F5344CB8AC3E}">
        <p14:creationId xmlns:p14="http://schemas.microsoft.com/office/powerpoint/2010/main" val="192227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Steps in Administering the Online 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130552"/>
            <a:ext cx="822959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/>
              <a:t>1. The Test Administrator selects tests and starts a test session. </a:t>
            </a:r>
          </a:p>
          <a:p>
            <a:r>
              <a:rPr lang="en-US" sz="2800" dirty="0"/>
              <a:t>2. Students sign in and request approval for tests. </a:t>
            </a:r>
          </a:p>
          <a:p>
            <a:r>
              <a:rPr lang="en-US" sz="2800" dirty="0"/>
              <a:t>3. The TA reviews students’ requests and approves them for testing. </a:t>
            </a:r>
          </a:p>
          <a:p>
            <a:r>
              <a:rPr lang="en-US" sz="2800" dirty="0"/>
              <a:t>4. Students complete and submit their tests. </a:t>
            </a:r>
          </a:p>
          <a:p>
            <a:r>
              <a:rPr lang="en-US" sz="2800" dirty="0"/>
              <a:t>5. The TA stops the test session and logs out. </a:t>
            </a:r>
          </a:p>
        </p:txBody>
      </p:sp>
    </p:spTree>
    <p:extLst>
      <p:ext uri="{BB962C8B-B14F-4D97-AF65-F5344CB8AC3E}">
        <p14:creationId xmlns:p14="http://schemas.microsoft.com/office/powerpoint/2010/main" val="833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Log into Iowa ELPA21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225" y="1400187"/>
            <a:ext cx="5038725" cy="4648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3256" y="2551176"/>
            <a:ext cx="1655064" cy="1737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Log into Iowa ELPA21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408" y="1376960"/>
            <a:ext cx="5038725" cy="4648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3853" y="4288536"/>
            <a:ext cx="1655064" cy="1737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0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965317"/>
            <a:ext cx="8715375" cy="1306396"/>
          </a:xfrm>
        </p:spPr>
        <p:txBody>
          <a:bodyPr>
            <a:noAutofit/>
          </a:bodyPr>
          <a:lstStyle/>
          <a:p>
            <a:r>
              <a:rPr lang="en-US" sz="5400" dirty="0"/>
              <a:t>Certifying Roster</a:t>
            </a:r>
            <a:br>
              <a:rPr lang="en-US" sz="5400" dirty="0"/>
            </a:br>
            <a:br>
              <a:rPr lang="en-US" sz="5400" dirty="0"/>
            </a:br>
            <a:r>
              <a:rPr lang="en-US" sz="4400" dirty="0"/>
              <a:t>Printing Rosters</a:t>
            </a:r>
            <a:br>
              <a:rPr lang="en-US" sz="4400" dirty="0"/>
            </a:br>
            <a:r>
              <a:rPr lang="en-US" sz="4400" dirty="0"/>
              <a:t>adding New Roster</a:t>
            </a:r>
            <a:br>
              <a:rPr lang="en-US" sz="4400" dirty="0"/>
            </a:br>
            <a:r>
              <a:rPr lang="en-US" sz="4400" dirty="0"/>
              <a:t>Adding and Removing students</a:t>
            </a:r>
            <a:br>
              <a:rPr lang="en-US" sz="7200" dirty="0"/>
            </a:b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When you log into the TA Interface-select tests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47" y="1316737"/>
            <a:ext cx="5705779" cy="47495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548" y="2018683"/>
            <a:ext cx="182536" cy="1939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53F14-1FCA-4FCD-A178-2DA4A5256BC1}"/>
              </a:ext>
            </a:extLst>
          </p:cNvPr>
          <p:cNvSpPr txBox="1"/>
          <p:nvPr/>
        </p:nvSpPr>
        <p:spPr>
          <a:xfrm>
            <a:off x="6213681" y="2258700"/>
            <a:ext cx="2310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 test sessions less than 20 minutes before administering tests or the session may time out.</a:t>
            </a:r>
          </a:p>
        </p:txBody>
      </p:sp>
    </p:spTree>
    <p:extLst>
      <p:ext uri="{BB962C8B-B14F-4D97-AF65-F5344CB8AC3E}">
        <p14:creationId xmlns:p14="http://schemas.microsoft.com/office/powerpoint/2010/main" val="146001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Start Test Session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447" y="1227894"/>
            <a:ext cx="6258355" cy="52094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3447" y="5971031"/>
            <a:ext cx="2174425" cy="4663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Write Down the Test Session ID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189" t="6829"/>
          <a:stretch/>
        </p:blipFill>
        <p:spPr>
          <a:xfrm>
            <a:off x="550606" y="1838631"/>
            <a:ext cx="2652080" cy="1100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63" y="1407414"/>
            <a:ext cx="4533059" cy="3193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7075" y="2290302"/>
            <a:ext cx="1837021" cy="4663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9880" y="2148741"/>
            <a:ext cx="359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TEST – 1- 1234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774" y="4715240"/>
            <a:ext cx="7644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 students to log into the test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the browser closes and you need to return to the test session</a:t>
            </a:r>
          </a:p>
        </p:txBody>
      </p:sp>
    </p:spTree>
    <p:extLst>
      <p:ext uri="{BB962C8B-B14F-4D97-AF65-F5344CB8AC3E}">
        <p14:creationId xmlns:p14="http://schemas.microsoft.com/office/powerpoint/2010/main" val="7629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What Students See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17F31-A63F-47D1-A7B8-1409B86A2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7" y="1550711"/>
            <a:ext cx="6015745" cy="3602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BD630E-F135-41E3-B020-D14ECC34425D}"/>
              </a:ext>
            </a:extLst>
          </p:cNvPr>
          <p:cNvSpPr txBox="1"/>
          <p:nvPr/>
        </p:nvSpPr>
        <p:spPr>
          <a:xfrm>
            <a:off x="6105580" y="2476499"/>
            <a:ext cx="27812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students have their test tickets, they won’t have to memorize their student ID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1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Approve Student for Testing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33" y="1355979"/>
            <a:ext cx="4581525" cy="1238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00222" y="1990256"/>
            <a:ext cx="1580337" cy="4663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09275" y="1734104"/>
            <a:ext cx="356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window will appear.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75" t="4114" r="2727"/>
          <a:stretch/>
        </p:blipFill>
        <p:spPr>
          <a:xfrm>
            <a:off x="306133" y="2926080"/>
            <a:ext cx="8622792" cy="30413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CDA2A9-43AA-4527-B971-6AFDCF51299C}"/>
              </a:ext>
            </a:extLst>
          </p:cNvPr>
          <p:cNvSpPr/>
          <p:nvPr/>
        </p:nvSpPr>
        <p:spPr>
          <a:xfrm>
            <a:off x="4617529" y="2915705"/>
            <a:ext cx="2116646" cy="5990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F8CC82-8132-4BB0-8C6A-48E11F49C631}"/>
              </a:ext>
            </a:extLst>
          </p:cNvPr>
          <p:cNvSpPr/>
          <p:nvPr/>
        </p:nvSpPr>
        <p:spPr>
          <a:xfrm>
            <a:off x="7541704" y="5229224"/>
            <a:ext cx="611696" cy="50482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Check Student’s Test Settings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75" t="4114" r="2727"/>
          <a:stretch/>
        </p:blipFill>
        <p:spPr>
          <a:xfrm>
            <a:off x="260604" y="1929384"/>
            <a:ext cx="8622792" cy="3041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48272" y="4169664"/>
            <a:ext cx="658367" cy="6035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1929384"/>
            <a:ext cx="2252472" cy="6035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90E15-D9D5-4676-9C24-BBD745E67DEB}"/>
              </a:ext>
            </a:extLst>
          </p:cNvPr>
          <p:cNvSpPr txBox="1"/>
          <p:nvPr/>
        </p:nvSpPr>
        <p:spPr>
          <a:xfrm>
            <a:off x="457200" y="5218607"/>
            <a:ext cx="859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Student test settings may not be changed when a student is testing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12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Update Settings if Needed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988" y="1187767"/>
            <a:ext cx="6394024" cy="52568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3808" y="1228725"/>
            <a:ext cx="1968967" cy="39871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0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Students Will Have…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AB778-48C5-4FE9-AF36-B4230526FCFA}"/>
              </a:ext>
            </a:extLst>
          </p:cNvPr>
          <p:cNvSpPr txBox="1"/>
          <p:nvPr/>
        </p:nvSpPr>
        <p:spPr>
          <a:xfrm>
            <a:off x="2131082" y="2191537"/>
            <a:ext cx="50027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3200" dirty="0"/>
              <a:t>Login Confirmation</a:t>
            </a:r>
          </a:p>
          <a:p>
            <a:pPr marL="457200" indent="-457200">
              <a:buAutoNum type="arabicPeriod"/>
            </a:pPr>
            <a:r>
              <a:rPr lang="en-US" sz="3200" dirty="0"/>
              <a:t>An Audio Playback Check</a:t>
            </a:r>
          </a:p>
          <a:p>
            <a:pPr marL="457200" indent="-457200">
              <a:buAutoNum type="arabicPeriod"/>
            </a:pPr>
            <a:r>
              <a:rPr lang="en-US" sz="3200" dirty="0"/>
              <a:t>A Microphone Check</a:t>
            </a:r>
          </a:p>
          <a:p>
            <a:pPr marL="457200" indent="-457200">
              <a:buAutoNum type="arabicPeriod"/>
            </a:pPr>
            <a:r>
              <a:rPr lang="en-US" sz="3200" dirty="0"/>
              <a:t>Test Instructions and Help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Monitor Student 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95"/>
          <a:stretch/>
        </p:blipFill>
        <p:spPr>
          <a:xfrm>
            <a:off x="0" y="2032840"/>
            <a:ext cx="8938701" cy="2575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45118" y="2978904"/>
            <a:ext cx="1301546" cy="170078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Pausing a Student’s 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5531"/>
          <a:stretch/>
        </p:blipFill>
        <p:spPr>
          <a:xfrm>
            <a:off x="399370" y="2194560"/>
            <a:ext cx="8539331" cy="2039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65007" y="3035808"/>
            <a:ext cx="882837" cy="13258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1806565"/>
            <a:ext cx="8715375" cy="130639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C000"/>
                </a:solidFill>
              </a:rPr>
              <a:t>Please Note</a:t>
            </a:r>
            <a:br>
              <a:rPr lang="en-US" sz="4400" dirty="0">
                <a:solidFill>
                  <a:srgbClr val="FFC000"/>
                </a:solidFill>
              </a:rPr>
            </a:br>
            <a:r>
              <a:rPr lang="en-US" sz="4400" dirty="0">
                <a:solidFill>
                  <a:srgbClr val="FFC000"/>
                </a:solidFill>
              </a:rPr>
              <a:t>rosters are not needed for teachers to test students</a:t>
            </a:r>
          </a:p>
        </p:txBody>
      </p:sp>
    </p:spTree>
    <p:extLst>
      <p:ext uri="{BB962C8B-B14F-4D97-AF65-F5344CB8AC3E}">
        <p14:creationId xmlns:p14="http://schemas.microsoft.com/office/powerpoint/2010/main" val="29074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Stopping a Test Session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" y="1543050"/>
            <a:ext cx="8357235" cy="30929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4608" y="2468880"/>
            <a:ext cx="576072" cy="4206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792" y="5072240"/>
            <a:ext cx="8065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Once a test session has been stopped it can’t be resumed.  You will need to create a new test session.</a:t>
            </a:r>
          </a:p>
        </p:txBody>
      </p:sp>
    </p:spTree>
    <p:extLst>
      <p:ext uri="{BB962C8B-B14F-4D97-AF65-F5344CB8AC3E}">
        <p14:creationId xmlns:p14="http://schemas.microsoft.com/office/powerpoint/2010/main" val="36955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Stopping a Test Session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53" t="-1" r="1338" b="1914"/>
          <a:stretch/>
        </p:blipFill>
        <p:spPr>
          <a:xfrm>
            <a:off x="630936" y="1543431"/>
            <a:ext cx="7946136" cy="42172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784" y="5111496"/>
            <a:ext cx="813816" cy="6309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Banner at Top of  Test Session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0119"/>
          <a:stretch/>
        </p:blipFill>
        <p:spPr>
          <a:xfrm>
            <a:off x="0" y="1673850"/>
            <a:ext cx="8991329" cy="1474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5659" y="1590675"/>
            <a:ext cx="1213866" cy="5608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1D12B-94CB-403A-ADBD-6B4E44822270}"/>
              </a:ext>
            </a:extLst>
          </p:cNvPr>
          <p:cNvSpPr txBox="1"/>
          <p:nvPr/>
        </p:nvSpPr>
        <p:spPr>
          <a:xfrm>
            <a:off x="581024" y="3743325"/>
            <a:ext cx="734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 Look up:   Look up student log in information</a:t>
            </a:r>
          </a:p>
        </p:txBody>
      </p:sp>
    </p:spTree>
    <p:extLst>
      <p:ext uri="{BB962C8B-B14F-4D97-AF65-F5344CB8AC3E}">
        <p14:creationId xmlns:p14="http://schemas.microsoft.com/office/powerpoint/2010/main" val="3755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Banner at Top of  Test Session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0119"/>
          <a:stretch/>
        </p:blipFill>
        <p:spPr>
          <a:xfrm>
            <a:off x="0" y="1673850"/>
            <a:ext cx="8991329" cy="1474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20084" y="1590675"/>
            <a:ext cx="1213866" cy="5608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1D12B-94CB-403A-ADBD-6B4E44822270}"/>
              </a:ext>
            </a:extLst>
          </p:cNvPr>
          <p:cNvSpPr txBox="1"/>
          <p:nvPr/>
        </p:nvSpPr>
        <p:spPr>
          <a:xfrm>
            <a:off x="219075" y="3743325"/>
            <a:ext cx="867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Approve Requests:   To see a list of what you have approved for this test session (print on  request)</a:t>
            </a:r>
          </a:p>
        </p:txBody>
      </p:sp>
    </p:spTree>
    <p:extLst>
      <p:ext uri="{BB962C8B-B14F-4D97-AF65-F5344CB8AC3E}">
        <p14:creationId xmlns:p14="http://schemas.microsoft.com/office/powerpoint/2010/main" val="26287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Banner at Top of  Test Session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0119"/>
          <a:stretch/>
        </p:blipFill>
        <p:spPr>
          <a:xfrm>
            <a:off x="0" y="1472516"/>
            <a:ext cx="8991329" cy="1474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6409" y="1472516"/>
            <a:ext cx="1213866" cy="5608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1D12B-94CB-403A-ADBD-6B4E44822270}"/>
              </a:ext>
            </a:extLst>
          </p:cNvPr>
          <p:cNvSpPr txBox="1"/>
          <p:nvPr/>
        </p:nvSpPr>
        <p:spPr>
          <a:xfrm>
            <a:off x="180975" y="3432691"/>
            <a:ext cx="8810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Print Session:   To print a screenshot of the Test Administrator Interface- you will have a list of students that didn’t complete testing</a:t>
            </a:r>
          </a:p>
        </p:txBody>
      </p:sp>
    </p:spTree>
    <p:extLst>
      <p:ext uri="{BB962C8B-B14F-4D97-AF65-F5344CB8AC3E}">
        <p14:creationId xmlns:p14="http://schemas.microsoft.com/office/powerpoint/2010/main" val="35958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Banner at Top of  Test Session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0119"/>
          <a:stretch/>
        </p:blipFill>
        <p:spPr>
          <a:xfrm>
            <a:off x="76335" y="1472516"/>
            <a:ext cx="8991329" cy="1474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58434" y="1341452"/>
            <a:ext cx="1213866" cy="5608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1D12B-94CB-403A-ADBD-6B4E44822270}"/>
              </a:ext>
            </a:extLst>
          </p:cNvPr>
          <p:cNvSpPr txBox="1"/>
          <p:nvPr/>
        </p:nvSpPr>
        <p:spPr>
          <a:xfrm>
            <a:off x="200025" y="3432691"/>
            <a:ext cx="867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Help Guide:   To access additional information about the Test Administrator Interface</a:t>
            </a:r>
          </a:p>
        </p:txBody>
      </p:sp>
    </p:spTree>
    <p:extLst>
      <p:ext uri="{BB962C8B-B14F-4D97-AF65-F5344CB8AC3E}">
        <p14:creationId xmlns:p14="http://schemas.microsoft.com/office/powerpoint/2010/main" val="317268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Banner at Top of  Test Session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0119"/>
          <a:stretch/>
        </p:blipFill>
        <p:spPr>
          <a:xfrm>
            <a:off x="76335" y="1472516"/>
            <a:ext cx="8991329" cy="1474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67525" y="1341452"/>
            <a:ext cx="711708" cy="5608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1D12B-94CB-403A-ADBD-6B4E44822270}"/>
              </a:ext>
            </a:extLst>
          </p:cNvPr>
          <p:cNvSpPr txBox="1"/>
          <p:nvPr/>
        </p:nvSpPr>
        <p:spPr>
          <a:xfrm>
            <a:off x="200025" y="3432691"/>
            <a:ext cx="867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Alerts:   To view messages sent by the Iowa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52189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Banner at Top of  Test Session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0119"/>
          <a:stretch/>
        </p:blipFill>
        <p:spPr>
          <a:xfrm>
            <a:off x="76335" y="1472516"/>
            <a:ext cx="8991329" cy="14748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86650" y="1353263"/>
            <a:ext cx="819150" cy="5608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1D12B-94CB-403A-ADBD-6B4E44822270}"/>
              </a:ext>
            </a:extLst>
          </p:cNvPr>
          <p:cNvSpPr txBox="1"/>
          <p:nvPr/>
        </p:nvSpPr>
        <p:spPr>
          <a:xfrm>
            <a:off x="457200" y="3346966"/>
            <a:ext cx="867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Log Out:   To exit the Test Administrator Interface</a:t>
            </a:r>
          </a:p>
        </p:txBody>
      </p:sp>
    </p:spTree>
    <p:extLst>
      <p:ext uri="{BB962C8B-B14F-4D97-AF65-F5344CB8AC3E}">
        <p14:creationId xmlns:p14="http://schemas.microsoft.com/office/powerpoint/2010/main" val="107604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284986"/>
          </a:xfrm>
        </p:spPr>
        <p:txBody>
          <a:bodyPr>
            <a:normAutofit/>
          </a:bodyPr>
          <a:lstStyle/>
          <a:p>
            <a:r>
              <a:rPr lang="en-US" sz="4000" dirty="0"/>
              <a:t>Important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032" y="1563624"/>
            <a:ext cx="87852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Associates and BCO Workers may NOT administer or proctor the ELPA21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The ELPA21 Test Administrator training (available at </a:t>
            </a:r>
            <a:r>
              <a:rPr lang="en-US" sz="2400" u="sng" dirty="0">
                <a:hlinkClick r:id="rId3"/>
              </a:rPr>
              <a:t>http://training.aeapdonline.org</a:t>
            </a:r>
            <a:r>
              <a:rPr lang="en-US" sz="2400" dirty="0"/>
              <a:t>) M</a:t>
            </a:r>
            <a:r>
              <a:rPr lang="en-US" sz="2400" dirty="0">
                <a:solidFill>
                  <a:srgbClr val="404040"/>
                </a:solidFill>
              </a:rPr>
              <a:t>UST be completed before teachers begin testing. Training certificates should be emailed to your Building Test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04040"/>
                </a:solidFill>
              </a:rPr>
              <a:t>Students with accommodations written into their IEP/504 Plan MUST receive these accommodations.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EE3F-F55A-4322-B676-FB26E50CE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39C99-DDCF-4912-90FB-2B0E6055D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404040"/>
                </a:solidFill>
              </a:rPr>
              <a:t>ALL ELL students MUST take the ELPA21 if they are in our district at any time during the testing window-February 14- April 14 (unless they have already taken the ELPA21 test this year.)  </a:t>
            </a:r>
          </a:p>
          <a:p>
            <a:r>
              <a:rPr lang="en-US" dirty="0">
                <a:solidFill>
                  <a:srgbClr val="404040"/>
                </a:solidFill>
              </a:rPr>
              <a:t>New students that enroll after the testing window opens and have not been previously identified as ELL in another district will only need to take the TELPA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965317"/>
            <a:ext cx="8715375" cy="1306396"/>
          </a:xfrm>
        </p:spPr>
        <p:txBody>
          <a:bodyPr>
            <a:noAutofit/>
          </a:bodyPr>
          <a:lstStyle/>
          <a:p>
            <a:r>
              <a:rPr lang="en-US" sz="5400" dirty="0"/>
              <a:t>Printing Roster</a:t>
            </a:r>
            <a:br>
              <a:rPr lang="en-US" sz="5400" dirty="0"/>
            </a:br>
            <a:br>
              <a:rPr lang="en-US" sz="5400" dirty="0"/>
            </a:b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4" y="965317"/>
            <a:ext cx="8715375" cy="1306396"/>
          </a:xfrm>
        </p:spPr>
        <p:txBody>
          <a:bodyPr>
            <a:noAutofit/>
          </a:bodyPr>
          <a:lstStyle/>
          <a:p>
            <a:r>
              <a:rPr lang="en-US" sz="5400" dirty="0"/>
              <a:t>Q &amp; A</a:t>
            </a:r>
            <a:br>
              <a:rPr lang="en-US" sz="5400" dirty="0"/>
            </a:b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Log Into TIDE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6402" y="1307592"/>
            <a:ext cx="5338797" cy="50609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4687" y="2587752"/>
            <a:ext cx="1700785" cy="179222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4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404040"/>
      </a:dk1>
      <a:lt1>
        <a:sysClr val="window" lastClr="FFFFFF"/>
      </a:lt1>
      <a:dk2>
        <a:srgbClr val="013668"/>
      </a:dk2>
      <a:lt2>
        <a:srgbClr val="A0C0E6"/>
      </a:lt2>
      <a:accent1>
        <a:srgbClr val="013668"/>
      </a:accent1>
      <a:accent2>
        <a:srgbClr val="EB9E00"/>
      </a:accent2>
      <a:accent3>
        <a:srgbClr val="9A3640"/>
      </a:accent3>
      <a:accent4>
        <a:srgbClr val="B1C55A"/>
      </a:accent4>
      <a:accent5>
        <a:srgbClr val="A0C0E6"/>
      </a:accent5>
      <a:accent6>
        <a:srgbClr val="8E8E8E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A51CA6A5E29469210DFE023DA6042" ma:contentTypeVersion="0" ma:contentTypeDescription="Create a new document." ma:contentTypeScope="" ma:versionID="34b40d3b20eb8403f7ef61ef6d98f50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F9D7A-8F2C-4FAE-9454-95755D97D52F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BC4F6A0-1F83-4DFA-BF27-CF340CA11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DEA478-D9D7-41A8-9842-3136BE614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17284</TotalTime>
  <Words>1777</Words>
  <Application>Microsoft Office PowerPoint</Application>
  <PresentationFormat>On-screen Show (4:3)</PresentationFormat>
  <Paragraphs>288</Paragraphs>
  <Slides>80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8" baseType="lpstr">
      <vt:lpstr>Arial</vt:lpstr>
      <vt:lpstr>ArialRoundedMTBold</vt:lpstr>
      <vt:lpstr>Calibri</vt:lpstr>
      <vt:lpstr>Cambria</vt:lpstr>
      <vt:lpstr>Comic Sans MS</vt:lpstr>
      <vt:lpstr>Gill Sans</vt:lpstr>
      <vt:lpstr>Gill Sans MT</vt:lpstr>
      <vt:lpstr>Office Theme</vt:lpstr>
      <vt:lpstr>ELPA21</vt:lpstr>
      <vt:lpstr>Norms</vt:lpstr>
      <vt:lpstr>Agenda</vt:lpstr>
      <vt:lpstr>Resources  </vt:lpstr>
      <vt:lpstr>Where to find ELPA21 information??</vt:lpstr>
      <vt:lpstr>Certifying Roster  Printing Rosters adding New Roster Adding and Removing students </vt:lpstr>
      <vt:lpstr>Please Note rosters are not needed for teachers to test students</vt:lpstr>
      <vt:lpstr>Printing Roster  </vt:lpstr>
      <vt:lpstr>Log Into TIDE</vt:lpstr>
      <vt:lpstr>Select Your User Role and  Click Submit</vt:lpstr>
      <vt:lpstr>Click on Rosters</vt:lpstr>
      <vt:lpstr>Click on View/Edit/Export</vt:lpstr>
      <vt:lpstr>Select a School and Click Search</vt:lpstr>
      <vt:lpstr>Check the Check Box Next to the Edit Column</vt:lpstr>
      <vt:lpstr>Click on the Printer Icon…</vt:lpstr>
      <vt:lpstr>Click Print</vt:lpstr>
      <vt:lpstr>Add a New Roster  </vt:lpstr>
      <vt:lpstr>Click on Rosters</vt:lpstr>
      <vt:lpstr>Click on Add Roster</vt:lpstr>
      <vt:lpstr>Select a School and Click Search</vt:lpstr>
      <vt:lpstr>Type a Roster Name and Select a Teacher from the Teacher Name Dropdown Box </vt:lpstr>
      <vt:lpstr>Select Students By Checking the Check Box by the Add Column</vt:lpstr>
      <vt:lpstr>Click Add Selected</vt:lpstr>
      <vt:lpstr>You Will See the Students Moved To the Selected Student Table-Click Save</vt:lpstr>
      <vt:lpstr>Adding and removing students from a Roster  </vt:lpstr>
      <vt:lpstr>Click on Rosters</vt:lpstr>
      <vt:lpstr>Click on View/Edit/Export</vt:lpstr>
      <vt:lpstr>Select a School and Click Search</vt:lpstr>
      <vt:lpstr>Click on the Pencil Icon Beside the Roster You Want to Add/Remove Students</vt:lpstr>
      <vt:lpstr>Click on the Search If  You Want to Find Students to Add</vt:lpstr>
      <vt:lpstr>If  You Clicked Search  You May Select Students to Add</vt:lpstr>
      <vt:lpstr>PowerPoint Presentation</vt:lpstr>
      <vt:lpstr>Check Testing Materials </vt:lpstr>
      <vt:lpstr>1. Check Your Tech Materials</vt:lpstr>
      <vt:lpstr>2.  Verify All Student Are Loaded in TIDE (print your roster or test ticket or student settings and tools.</vt:lpstr>
      <vt:lpstr>3. Assign Designated Support/Accommodation   as Needed</vt:lpstr>
      <vt:lpstr>4. Print Test Tickets and Store Then Securely</vt:lpstr>
      <vt:lpstr>4. Ensure You Have All Materials You Need for Testing</vt:lpstr>
      <vt:lpstr>Entering Designated Supports/ Accommodations</vt:lpstr>
      <vt:lpstr>Go To Students</vt:lpstr>
      <vt:lpstr>Click on View/Edit/Export Students</vt:lpstr>
      <vt:lpstr>You Will See…</vt:lpstr>
      <vt:lpstr>Assign Designated Support/Accommodation as Needed</vt:lpstr>
      <vt:lpstr>Printing Test Tickets</vt:lpstr>
      <vt:lpstr>Click on Print Test Tickets</vt:lpstr>
      <vt:lpstr>Click on Print from Roster List</vt:lpstr>
      <vt:lpstr>Select a School and Click Search</vt:lpstr>
      <vt:lpstr>Check the Check Box Next to the Edit Column</vt:lpstr>
      <vt:lpstr>Click on the Printer Icon…</vt:lpstr>
      <vt:lpstr>Choose a Ticket layout and   Click Print</vt:lpstr>
      <vt:lpstr>A Pop Up Box Will Appear</vt:lpstr>
      <vt:lpstr>Click on Desktop and Click Save</vt:lpstr>
      <vt:lpstr>Look on Your Desktop</vt:lpstr>
      <vt:lpstr>Pop Up Box</vt:lpstr>
      <vt:lpstr>Testing Test delivery System (TDS)  </vt:lpstr>
      <vt:lpstr>Test Delivery System (TDS)</vt:lpstr>
      <vt:lpstr>Steps in Administering the Online Test</vt:lpstr>
      <vt:lpstr>Log into Iowa ELPA21</vt:lpstr>
      <vt:lpstr>Log into Iowa ELPA21</vt:lpstr>
      <vt:lpstr>When you log into the TA Interface-select tests</vt:lpstr>
      <vt:lpstr>Start Test Session</vt:lpstr>
      <vt:lpstr>Write Down the Test Session ID </vt:lpstr>
      <vt:lpstr>What Students See</vt:lpstr>
      <vt:lpstr>Approve Student for Testing</vt:lpstr>
      <vt:lpstr>Check Student’s Test Settings</vt:lpstr>
      <vt:lpstr>Update Settings if Needed</vt:lpstr>
      <vt:lpstr>Students Will Have…</vt:lpstr>
      <vt:lpstr>Monitor Student Progress</vt:lpstr>
      <vt:lpstr>Pausing a Student’s Test</vt:lpstr>
      <vt:lpstr>Stopping a Test Session</vt:lpstr>
      <vt:lpstr>Stopping a Test Session</vt:lpstr>
      <vt:lpstr>Banner at Top of  Test Session</vt:lpstr>
      <vt:lpstr>Banner at Top of  Test Session</vt:lpstr>
      <vt:lpstr>Banner at Top of  Test Session</vt:lpstr>
      <vt:lpstr>Banner at Top of  Test Session</vt:lpstr>
      <vt:lpstr>Banner at Top of  Test Session</vt:lpstr>
      <vt:lpstr>Banner at Top of  Test Session</vt:lpstr>
      <vt:lpstr>Important Information</vt:lpstr>
      <vt:lpstr>ELL ?</vt:lpstr>
      <vt:lpstr>Q &amp; A </vt:lpstr>
    </vt:vector>
  </TitlesOfParts>
  <Company>Des Moines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Rohwer</dc:creator>
  <cp:lastModifiedBy>Slinger, Cindy</cp:lastModifiedBy>
  <cp:revision>258</cp:revision>
  <cp:lastPrinted>2013-09-16T21:07:15Z</cp:lastPrinted>
  <dcterms:created xsi:type="dcterms:W3CDTF">2012-05-23T20:50:18Z</dcterms:created>
  <dcterms:modified xsi:type="dcterms:W3CDTF">2018-01-25T21:40:46Z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-724800433</vt:i4>
  </property>
  <property fmtid="{D5CDD505-2E9C-101B-9397-08002B2CF9AE}" pid="3" name="_NewReviewCycle">
    <vt:lpwstr/>
  </property>
  <property fmtid="{D5CDD505-2E9C-101B-9397-08002B2CF9AE}" pid="4" name="_EmailSubject">
    <vt:lpwstr>template</vt:lpwstr>
  </property>
  <property fmtid="{D5CDD505-2E9C-101B-9397-08002B2CF9AE}" pid="5" name="_AuthorEmail">
    <vt:lpwstr>Kellie.Hanlon@dmschools.org</vt:lpwstr>
  </property>
  <property fmtid="{D5CDD505-2E9C-101B-9397-08002B2CF9AE}" pid="6" name="_AuthorEmailDisplayName">
    <vt:lpwstr>Hanlon, Kellie</vt:lpwstr>
  </property>
  <property fmtid="{D5CDD505-2E9C-101B-9397-08002B2CF9AE}" pid="7" name="ContentTypeId">
    <vt:lpwstr>0x010100448A51CA6A5E29469210DFE023DA6042</vt:lpwstr>
  </property>
  <property fmtid="{D5CDD505-2E9C-101B-9397-08002B2CF9AE}" pid="8" name="_PreviousAdHocReviewCycleID">
    <vt:i4>862589764</vt:i4>
  </property>
</Properties>
</file>